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59" r:id="rId6"/>
    <p:sldId id="266" r:id="rId7"/>
    <p:sldId id="260" r:id="rId8"/>
    <p:sldId id="264" r:id="rId9"/>
    <p:sldId id="265" r:id="rId10"/>
    <p:sldId id="261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0E8C3-EF41-D548-A586-005F9EDE2BFC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964A-D665-2844-8F79-362F42F4B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this article:</a:t>
            </a:r>
            <a:r>
              <a:rPr lang="en-US" baseline="0" dirty="0" smtClean="0"/>
              <a:t> http://www.pnas.org/content/early/2010/11/18/1006219107.abstract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89AB-2BF4-BC4F-962A-72E070F4CC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396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497153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05" y="3195013"/>
            <a:ext cx="3756493" cy="18877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0398" y="797546"/>
            <a:ext cx="872125" cy="872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05" y="3195013"/>
            <a:ext cx="3756493" cy="18877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0398" y="797546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7468345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67338"/>
            <a:ext cx="7412314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15068"/>
            <a:ext cx="872125" cy="872125"/>
          </a:xfrm>
          <a:prstGeom prst="rect">
            <a:avLst/>
          </a:prstGeom>
        </p:spPr>
      </p:pic>
      <p:grpSp>
        <p:nvGrpSpPr>
          <p:cNvPr id="10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1506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44927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4289136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284165" y="4289136"/>
            <a:ext cx="8576373" cy="137411"/>
            <a:chOff x="284163" y="1759424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2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1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3" y="4953002"/>
            <a:ext cx="2472017" cy="12460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6" y="4419601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8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6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7" y="5367338"/>
            <a:ext cx="5653507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9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284165" y="627001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38" y="1727200"/>
            <a:ext cx="8307387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3860800"/>
            <a:ext cx="8307387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8" name="Rectangle 2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476205" y="5829425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76205" y="5864699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5" name="Rectangle 2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30" name="Rectangle 2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grpSp>
        <p:nvGrpSpPr>
          <p:cNvPr id="9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2017059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497692"/>
            <a:ext cx="72766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6" y="444728"/>
            <a:ext cx="7330468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788031"/>
            <a:ext cx="872125" cy="872125"/>
          </a:xfrm>
          <a:prstGeom prst="rect">
            <a:avLst/>
          </a:prstGeom>
        </p:spPr>
      </p:pic>
      <p:grpSp>
        <p:nvGrpSpPr>
          <p:cNvPr id="9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9" name="Rectangle 1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788031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8" name="Rectangle 2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476205" y="5829425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21341" y="4781277"/>
            <a:ext cx="7449057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76205" y="5864699"/>
            <a:ext cx="7394193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4165" y="477700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284165" y="6238815"/>
            <a:ext cx="8576373" cy="137411"/>
            <a:chOff x="284163" y="1759424"/>
            <a:chExt cx="8576373" cy="137411"/>
          </a:xfrm>
        </p:grpSpPr>
        <p:sp>
          <p:nvSpPr>
            <p:cNvPr id="23" name="Rectangle 22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398" y="5129818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5" name="Rectangle 24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30" name="Rectangle 2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10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noFill/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grpSp>
        <p:nvGrpSpPr>
          <p:cNvPr id="2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284165" y="159822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86" y="670449"/>
            <a:ext cx="872125" cy="872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284165" y="446643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4C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644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798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5" y="2133601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3E6E4F7-AFC4-F742-B18F-EA5D16C6F078}" type="datetimeFigureOut">
              <a:rPr lang="en-US" smtClean="0"/>
              <a:pPr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1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19DD5C1-C62D-3047-8B2E-B7F29E94D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CORDS and BIOSECURITY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Nigel Lightfoot CBE      Executive Director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CORDS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1894901"/>
            <a:ext cx="8574087" cy="4231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cs typeface="Helvetica" pitchFamily="34" charset="0"/>
              </a:rPr>
              <a:t>From Surveillance to Intelligence</a:t>
            </a:r>
            <a:endParaRPr lang="en-US" sz="4000" b="1" dirty="0"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5044" y="2939654"/>
            <a:ext cx="1483605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Communication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7937" y="4671146"/>
            <a:ext cx="1419339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National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Laboratory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0831" y="4671146"/>
            <a:ext cx="1439537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Communication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725" y="4671146"/>
            <a:ext cx="1461571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Laboratory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742" y="2939654"/>
            <a:ext cx="1461571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Recognition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832" y="2939654"/>
            <a:ext cx="1450554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Early</a:t>
            </a:r>
          </a:p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Communications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7937" y="2939654"/>
            <a:ext cx="1441373" cy="7050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Field</a:t>
            </a:r>
          </a:p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Diagnostics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46313" y="3150824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ight Arrow 15"/>
          <p:cNvSpPr/>
          <p:nvPr/>
        </p:nvSpPr>
        <p:spPr>
          <a:xfrm>
            <a:off x="3960586" y="3137969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ght Arrow 16"/>
          <p:cNvSpPr/>
          <p:nvPr/>
        </p:nvSpPr>
        <p:spPr>
          <a:xfrm>
            <a:off x="5987714" y="3160003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ight Arrow 17"/>
          <p:cNvSpPr/>
          <p:nvPr/>
        </p:nvSpPr>
        <p:spPr>
          <a:xfrm>
            <a:off x="8057072" y="315816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Down Arrow 18"/>
          <p:cNvSpPr/>
          <p:nvPr/>
        </p:nvSpPr>
        <p:spPr>
          <a:xfrm>
            <a:off x="3117773" y="3644733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Down Arrow 19"/>
          <p:cNvSpPr/>
          <p:nvPr/>
        </p:nvSpPr>
        <p:spPr>
          <a:xfrm>
            <a:off x="7203242" y="3664929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2798280" y="391098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2732" y="392016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955492" y="487865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ight Arrow 23"/>
          <p:cNvSpPr/>
          <p:nvPr/>
        </p:nvSpPr>
        <p:spPr>
          <a:xfrm>
            <a:off x="3949569" y="4878655"/>
            <a:ext cx="554518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ight Arrow 24"/>
          <p:cNvSpPr/>
          <p:nvPr/>
        </p:nvSpPr>
        <p:spPr>
          <a:xfrm>
            <a:off x="115653" y="4911706"/>
            <a:ext cx="358067" cy="242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Down Arrow 25"/>
          <p:cNvSpPr/>
          <p:nvPr/>
        </p:nvSpPr>
        <p:spPr>
          <a:xfrm>
            <a:off x="3104918" y="5383581"/>
            <a:ext cx="253388" cy="2993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796442" y="561678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3359" y="6282235"/>
            <a:ext cx="603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cs typeface="Helvetica" pitchFamily="34" charset="0"/>
              </a:rPr>
              <a:t>Early Communication is the Key!!!</a:t>
            </a:r>
            <a:endParaRPr lang="en-CA" sz="2800" b="1" dirty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Innovative Operational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Speeding up accurate surveillance</a:t>
            </a:r>
          </a:p>
          <a:p>
            <a:r>
              <a:rPr lang="en-US" dirty="0" smtClean="0"/>
              <a:t>Accelerating responses</a:t>
            </a:r>
          </a:p>
          <a:p>
            <a:r>
              <a:rPr lang="en-US" dirty="0" smtClean="0"/>
              <a:t>Reducing time to action</a:t>
            </a:r>
          </a:p>
          <a:p>
            <a:r>
              <a:rPr lang="en-US" dirty="0" smtClean="0"/>
              <a:t>Joining up actions</a:t>
            </a:r>
          </a:p>
          <a:p>
            <a:r>
              <a:rPr lang="en-US" dirty="0" smtClean="0"/>
              <a:t>Joining up data streams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Mobile Technologies - SACIDS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BURUNDI, TANZANIA, ZAMBIA</a:t>
            </a:r>
          </a:p>
          <a:p>
            <a:r>
              <a:rPr lang="en-US" dirty="0" smtClean="0"/>
              <a:t>Cross-</a:t>
            </a:r>
            <a:r>
              <a:rPr lang="en-US" dirty="0" err="1" smtClean="0"/>
              <a:t>sectorial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SMS and </a:t>
            </a:r>
            <a:r>
              <a:rPr lang="en-US" dirty="0" err="1" smtClean="0"/>
              <a:t>GeoChat</a:t>
            </a:r>
            <a:r>
              <a:rPr lang="en-US" dirty="0" smtClean="0"/>
              <a:t> (</a:t>
            </a:r>
            <a:r>
              <a:rPr lang="en-US" dirty="0" err="1" smtClean="0"/>
              <a:t>INsTEDD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Voice recognition (P4H) </a:t>
            </a:r>
          </a:p>
          <a:p>
            <a:r>
              <a:rPr lang="en-US" dirty="0" smtClean="0"/>
              <a:t>Digital Pen Technology </a:t>
            </a:r>
          </a:p>
          <a:p>
            <a:r>
              <a:rPr lang="en-US" dirty="0" smtClean="0"/>
              <a:t>(handwriting recognition) </a:t>
            </a:r>
          </a:p>
          <a:p>
            <a:r>
              <a:rPr lang="en-US" dirty="0" smtClean="0"/>
              <a:t>Android </a:t>
            </a:r>
            <a:r>
              <a:rPr lang="en-US" dirty="0" err="1" smtClean="0"/>
              <a:t>smartphone</a:t>
            </a:r>
            <a:r>
              <a:rPr lang="en-US" dirty="0" smtClean="0"/>
              <a:t>, spatial epidemiology </a:t>
            </a:r>
            <a:r>
              <a:rPr lang="en-US" dirty="0" err="1" smtClean="0"/>
              <a:t>EpiCollect</a:t>
            </a:r>
            <a:r>
              <a:rPr lang="en-US" dirty="0" smtClean="0"/>
              <a:t> programmed system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5" y="2133601"/>
            <a:ext cx="7076747" cy="4529575"/>
          </a:xfrm>
        </p:spPr>
        <p:txBody>
          <a:bodyPr/>
          <a:lstStyle/>
          <a:p>
            <a:r>
              <a:rPr lang="en-US" dirty="0" smtClean="0"/>
              <a:t>CORDS has a surveillance platform</a:t>
            </a:r>
          </a:p>
          <a:p>
            <a:r>
              <a:rPr lang="en-US" dirty="0" smtClean="0"/>
              <a:t>One health and cross-</a:t>
            </a:r>
            <a:r>
              <a:rPr lang="en-US" dirty="0" err="1" smtClean="0"/>
              <a:t>sectoral</a:t>
            </a:r>
            <a:endParaRPr lang="en-US" dirty="0" smtClean="0"/>
          </a:p>
          <a:p>
            <a:r>
              <a:rPr lang="en-US" dirty="0" smtClean="0"/>
              <a:t>There are several unconnected initiatives</a:t>
            </a:r>
          </a:p>
          <a:p>
            <a:r>
              <a:rPr lang="en-US" dirty="0" err="1" smtClean="0"/>
              <a:t>Skoll</a:t>
            </a:r>
            <a:r>
              <a:rPr lang="en-US" dirty="0" smtClean="0"/>
              <a:t> Global Threats Fund Initiatives</a:t>
            </a:r>
          </a:p>
          <a:p>
            <a:pPr lvl="1"/>
            <a:r>
              <a:rPr lang="en-US" dirty="0" smtClean="0"/>
              <a:t>Flu near you</a:t>
            </a:r>
          </a:p>
          <a:p>
            <a:pPr lvl="1"/>
            <a:r>
              <a:rPr lang="en-US" dirty="0" smtClean="0"/>
              <a:t>Expert epidemiologist verification</a:t>
            </a:r>
          </a:p>
          <a:p>
            <a:r>
              <a:rPr lang="en-US" dirty="0" smtClean="0"/>
              <a:t>CORDS needs the right technology</a:t>
            </a:r>
          </a:p>
          <a:p>
            <a:r>
              <a:rPr lang="en-US" dirty="0" smtClean="0"/>
              <a:t>Workshop for all players 2013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ords-network-map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096" t="21917" b="18519"/>
          <a:stretch/>
        </p:blipFill>
        <p:spPr>
          <a:xfrm>
            <a:off x="268825" y="159299"/>
            <a:ext cx="9400995" cy="4621978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CORDS Network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Six Major Regional Networks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72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lue-map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071" r="-207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CORDS Strategic Orientation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 to 2015: Priorities, Strategies, Performance and Feedback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32939" y="4347208"/>
            <a:ext cx="106364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Feedback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906107" y="945638"/>
            <a:ext cx="3276600" cy="901700"/>
          </a:xfrm>
          <a:prstGeom prst="rightArrow">
            <a:avLst>
              <a:gd name="adj1" fmla="val 64083"/>
              <a:gd name="adj2" fmla="val 74106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906107" y="1697401"/>
            <a:ext cx="3276600" cy="901700"/>
          </a:xfrm>
          <a:prstGeom prst="rightArrow">
            <a:avLst>
              <a:gd name="adj1" fmla="val 67296"/>
              <a:gd name="adj2" fmla="val 72727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906107" y="2519574"/>
            <a:ext cx="3276600" cy="901700"/>
          </a:xfrm>
          <a:prstGeom prst="rightArrow">
            <a:avLst>
              <a:gd name="adj1" fmla="val 74204"/>
              <a:gd name="adj2" fmla="val 72424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906107" y="3324857"/>
            <a:ext cx="3276600" cy="901700"/>
          </a:xfrm>
          <a:prstGeom prst="rightArrow">
            <a:avLst>
              <a:gd name="adj1" fmla="val 69102"/>
              <a:gd name="adj2" fmla="val 70405"/>
            </a:avLst>
          </a:prstGeom>
          <a:solidFill>
            <a:srgbClr val="798B3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1400" b="1">
              <a:solidFill>
                <a:srgbClr val="032A5F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906107" y="1126613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Knowledge Generation, </a:t>
            </a:r>
            <a:r>
              <a:rPr lang="en-US" sz="1000" b="1" dirty="0" err="1">
                <a:solidFill>
                  <a:schemeClr val="bg1"/>
                </a:solidFill>
                <a:latin typeface="Arial" charset="0"/>
              </a:rPr>
              <a:t>Mgmt</a:t>
            </a: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and Sharing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Joint Research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 Resource Sharing</a:t>
            </a:r>
            <a:endParaRPr lang="en-CA" sz="1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94971" y="2408810"/>
            <a:ext cx="1347064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CORDS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2012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797907" y="1390474"/>
            <a:ext cx="1811427" cy="26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CORDS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2015</a:t>
            </a:r>
          </a:p>
          <a:p>
            <a:pPr algn="ctr" eaLnBrk="1" hangingPunct="1">
              <a:lnSpc>
                <a:spcPct val="9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World class coordination and support network linking regional disease surveillance networks to improve global capacity to respond to infectious diseases.  </a:t>
            </a:r>
            <a:endParaRPr lang="en-US" sz="1400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906107" y="1849801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Engagement of Human, Animal and Environmental Health Organizations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Endorsement of Multi-</a:t>
            </a:r>
            <a:r>
              <a:rPr lang="en-US" sz="1000" b="1" dirty="0" err="1">
                <a:solidFill>
                  <a:srgbClr val="FFFFFF"/>
                </a:solidFill>
                <a:latin typeface="Arial" charset="0"/>
              </a:rPr>
              <a:t>Sectoral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Initiatives</a:t>
            </a:r>
          </a:p>
          <a:p>
            <a:pPr>
              <a:buFont typeface="Arial" charset="0"/>
              <a:buChar char="•"/>
            </a:pP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906107" y="3509135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Strengthening of Existing Networks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Promotion of the Development of </a:t>
            </a:r>
            <a:r>
              <a:rPr lang="en-US" sz="1000" b="1" dirty="0" smtClean="0">
                <a:solidFill>
                  <a:srgbClr val="FFFFFF"/>
                </a:solidFill>
                <a:latin typeface="Arial" charset="0"/>
              </a:rPr>
              <a:t>New Networks</a:t>
            </a: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906107" y="2702137"/>
            <a:ext cx="312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Publishing and Sharing of Innovative Results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Encouragement of Co-Development Projects</a:t>
            </a:r>
          </a:p>
          <a:p>
            <a:pPr>
              <a:buFont typeface="Arial" charset="0"/>
              <a:buChar char="•"/>
            </a:pP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 Piloting of Advances in Surveillance</a:t>
            </a:r>
            <a:endParaRPr lang="en-CA" sz="1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1732521" y="1923467"/>
            <a:ext cx="101111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Advancing</a:t>
            </a:r>
          </a:p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One Health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722440" y="2792280"/>
            <a:ext cx="108715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Promoting</a:t>
            </a:r>
          </a:p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Innovation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783063" y="1126613"/>
            <a:ext cx="92976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Improving </a:t>
            </a:r>
          </a:p>
          <a:p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Capacity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1722440" y="3505937"/>
            <a:ext cx="108715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Building Sustainable Networks</a:t>
            </a:r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5993368" y="630852"/>
            <a:ext cx="1281739" cy="30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Performance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658346" y="1126613"/>
            <a:ext cx="0" cy="310652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42035" y="1126613"/>
            <a:ext cx="0" cy="310652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657702" y="630852"/>
            <a:ext cx="147939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Key Strategies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167457" y="630852"/>
            <a:ext cx="207832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Strategic Priorities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029115" y="996950"/>
            <a:ext cx="1259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029115" y="4347208"/>
            <a:ext cx="1259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48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CORDS Funding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81505" y="2133601"/>
            <a:ext cx="7076747" cy="3992563"/>
          </a:xfrm>
        </p:spPr>
        <p:txBody>
          <a:bodyPr/>
          <a:lstStyle/>
          <a:p>
            <a:r>
              <a:rPr lang="en-US" dirty="0" smtClean="0"/>
              <a:t>Objective 1 – Rockefeller  $1.0M  2 years</a:t>
            </a:r>
          </a:p>
          <a:p>
            <a:r>
              <a:rPr lang="en-US" dirty="0" smtClean="0"/>
              <a:t>Objective 3 – Gates	    $1.5M  2 years</a:t>
            </a:r>
          </a:p>
          <a:p>
            <a:r>
              <a:rPr lang="en-US" dirty="0" smtClean="0"/>
              <a:t>Objective 4 – </a:t>
            </a:r>
            <a:r>
              <a:rPr lang="en-US" dirty="0" err="1" smtClean="0"/>
              <a:t>Skoll</a:t>
            </a:r>
            <a:r>
              <a:rPr lang="en-US" dirty="0" smtClean="0"/>
              <a:t>	    $1.0M  2 years</a:t>
            </a:r>
          </a:p>
          <a:p>
            <a:r>
              <a:rPr lang="en-US" dirty="0" smtClean="0"/>
              <a:t>Objective 2 – not funded yet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The World is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The internet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Mobile phone technology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Emerging diseases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New diseases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Changes in endemic diseases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Climate change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Vector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15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Global aviation network</a:t>
            </a:r>
            <a:br>
              <a:rPr lang="en-US" dirty="0" smtClean="0"/>
            </a:br>
            <a:r>
              <a:rPr lang="en-US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Disease can spread anywhere in 24 hrs</a:t>
            </a:r>
            <a:endParaRPr lang="en-US" sz="28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11" y="5805546"/>
            <a:ext cx="8891460" cy="106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 smtClean="0">
                <a:solidFill>
                  <a:prstClr val="white"/>
                </a:solidFill>
              </a:rPr>
              <a:t>Source: Kilpatrick AM, et al. </a:t>
            </a:r>
            <a:r>
              <a:rPr lang="en-US" sz="1400" i="1" dirty="0"/>
              <a:t>Drivers, dynamics, and control of emerging vector-borne zoonotic </a:t>
            </a:r>
            <a:r>
              <a:rPr lang="en-US" sz="1400" i="1" dirty="0" smtClean="0"/>
              <a:t>diseases. The Lancet 380:9857, 1-7 Dec 2012, pp. 1946-55. www.sciencedirect.com/science/article/pii/S0140673612611519</a:t>
            </a:r>
            <a:endParaRPr lang="en-US" sz="1400" i="1" dirty="0"/>
          </a:p>
          <a:p>
            <a:pPr>
              <a:lnSpc>
                <a:spcPct val="90000"/>
              </a:lnSpc>
            </a:pPr>
            <a:endParaRPr lang="en-US" sz="1400" i="1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 smtClean="0">
                <a:solidFill>
                  <a:prstClr val="white"/>
                </a:solidFill>
              </a:rPr>
              <a:t>Note: Air traffic to most places in Africa, regions of South America, and parts of central Asia is low. If travel increases in these regions, additional introductions of vector-borne pathogens are probable.</a:t>
            </a:r>
            <a:endParaRPr lang="en-US" sz="1400" i="1" dirty="0">
              <a:solidFill>
                <a:prstClr val="white"/>
              </a:solidFill>
            </a:endParaRPr>
          </a:p>
        </p:txBody>
      </p:sp>
      <p:pic>
        <p:nvPicPr>
          <p:cNvPr id="9218" name="Picture 2" descr="http://ars.els-cdn.com/content/image/1-s2.0-S0140673612611519-gr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35290" y="2051469"/>
            <a:ext cx="8498821" cy="375458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to do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5" y="2133601"/>
            <a:ext cx="7076747" cy="4434205"/>
          </a:xfrm>
        </p:spPr>
        <p:txBody>
          <a:bodyPr/>
          <a:lstStyle/>
          <a:p>
            <a:r>
              <a:rPr lang="en-US" dirty="0" smtClean="0"/>
              <a:t>SARS</a:t>
            </a:r>
          </a:p>
          <a:p>
            <a:r>
              <a:rPr lang="en-US" dirty="0" smtClean="0"/>
              <a:t>Pandemic influenza H1N1 2009</a:t>
            </a:r>
          </a:p>
          <a:p>
            <a:r>
              <a:rPr lang="en-US" dirty="0" smtClean="0"/>
              <a:t>Hand foot and mouth disease</a:t>
            </a:r>
          </a:p>
          <a:p>
            <a:r>
              <a:rPr lang="en-US" dirty="0" smtClean="0"/>
              <a:t>Nodding disease</a:t>
            </a:r>
          </a:p>
          <a:p>
            <a:r>
              <a:rPr lang="en-US" dirty="0" smtClean="0"/>
              <a:t>Skin disease in Vietnam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coronavirus</a:t>
            </a:r>
            <a:endParaRPr lang="en-US" dirty="0" smtClean="0"/>
          </a:p>
          <a:p>
            <a:r>
              <a:rPr lang="en-US" dirty="0" smtClean="0"/>
              <a:t>The next pandemic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Time from outbreak start to</a:t>
            </a:r>
            <a:br>
              <a:rPr lang="en-US" sz="3200" dirty="0" smtClean="0"/>
            </a:br>
            <a:r>
              <a:rPr lang="en-US" sz="3200" dirty="0" smtClean="0"/>
              <a:t>outbreak discovery is shrinking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5459" y="1877111"/>
            <a:ext cx="8572791" cy="4194699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4165" y="1877111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64995"/>
            <a:ext cx="8229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>
                <a:solidFill>
                  <a:prstClr val="white"/>
                </a:solidFill>
              </a:rPr>
              <a:t>Source: </a:t>
            </a:r>
            <a:r>
              <a:rPr lang="en-US" sz="1400" i="1" dirty="0"/>
              <a:t>Chan EH, et al. Global capacity for emerging infectious disease detection</a:t>
            </a:r>
            <a:r>
              <a:rPr lang="en-US" sz="1400" i="1" dirty="0" smtClean="0"/>
              <a:t>, December </a:t>
            </a:r>
            <a:r>
              <a:rPr lang="en-US" sz="1400" i="1" dirty="0"/>
              <a:t>14, 2010, 107:50, pp. 21701-21706; www.pnas.org/cgi/doi/10.1073/pnas.1006219107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482016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4504"/>
            <a:ext cx="8686801" cy="1708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Progress in Ebola outbreak detection and response, Uganda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768" y="2062895"/>
            <a:ext cx="6437085" cy="694816"/>
          </a:xfrm>
        </p:spPr>
        <p:txBody>
          <a:bodyPr/>
          <a:lstStyle/>
          <a:p>
            <a:pPr marL="1038225" lvl="2" indent="-231775">
              <a:spcBef>
                <a:spcPts val="750"/>
              </a:spcBef>
              <a:buClr>
                <a:srgbClr val="97C7F4"/>
              </a:buClr>
              <a:buSzPct val="85000"/>
              <a:buNone/>
            </a:pPr>
            <a:r>
              <a:rPr lang="en-US" dirty="0" smtClean="0"/>
              <a:t>Improved testing/monitoring for Ebola outbreaks</a:t>
            </a:r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782784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853473"/>
              </p:ext>
            </p:extLst>
          </p:nvPr>
        </p:nvGraphicFramePr>
        <p:xfrm>
          <a:off x="265814" y="3464657"/>
          <a:ext cx="8654902" cy="330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186"/>
                <a:gridCol w="5541818"/>
                <a:gridCol w="23628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Response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timeline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No. of cases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38 days from 1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known case to preliminary investigation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425 </a:t>
                      </a:r>
                    </a:p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2.5 months from 1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known case to preliminary investigation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</a:p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0743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2011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 day between case confirmation and response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 confirmed case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 days between lab confirmation &amp; response (but 38 days between index death &amp; response – need for quicker response even in absence of lab confirmation)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24 cases, 16 deaths</a:t>
                      </a:r>
                    </a:p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524490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Custom 2">
      <a:dk1>
        <a:sysClr val="windowText" lastClr="000000"/>
      </a:dk1>
      <a:lt1>
        <a:sysClr val="window" lastClr="FFFFFF"/>
      </a:lt1>
      <a:dk2>
        <a:srgbClr val="154CA7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CORDS presentation White House.pptx</Template>
  <TotalTime>468</TotalTime>
  <Words>617</Words>
  <Application>Microsoft Macintosh PowerPoint</Application>
  <PresentationFormat>On-screen Show (4:3)</PresentationFormat>
  <Paragraphs>119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Spectrum</vt:lpstr>
      <vt:lpstr>CORDS and BIOSECURITY</vt:lpstr>
      <vt:lpstr>The CORDS Network</vt:lpstr>
      <vt:lpstr>CORDS Strategic Orientation</vt:lpstr>
      <vt:lpstr>CORDS Funding</vt:lpstr>
      <vt:lpstr>The World is Changing</vt:lpstr>
      <vt:lpstr>Global aviation network Disease can spread anywhere in 24 hrs</vt:lpstr>
      <vt:lpstr>Why we need to do better</vt:lpstr>
      <vt:lpstr>Time from outbreak start to outbreak discovery is shrinking</vt:lpstr>
      <vt:lpstr>Progress in Ebola outbreak detection and response, Uganda </vt:lpstr>
      <vt:lpstr>The CORDS Concept</vt:lpstr>
      <vt:lpstr>Innovative Operational Research</vt:lpstr>
      <vt:lpstr>Mobile Technologies - SACIDS   </vt:lpstr>
      <vt:lpstr>Next Steps</vt:lpstr>
    </vt:vector>
  </TitlesOfParts>
  <Company>NL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Earlier Outbreak Detection</dc:title>
  <dc:creator>Nigel Lightfoot</dc:creator>
  <cp:lastModifiedBy>Nigel Lightfoot</cp:lastModifiedBy>
  <cp:revision>10</cp:revision>
  <dcterms:created xsi:type="dcterms:W3CDTF">2013-12-01T19:33:17Z</dcterms:created>
  <dcterms:modified xsi:type="dcterms:W3CDTF">2013-12-01T20:25:03Z</dcterms:modified>
</cp:coreProperties>
</file>