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ata2.xml" ContentType="application/vnd.openxmlformats-officedocument.drawingml.diagramData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87" r:id="rId5"/>
    <p:sldId id="274" r:id="rId6"/>
    <p:sldId id="275" r:id="rId7"/>
    <p:sldId id="280" r:id="rId8"/>
    <p:sldId id="281" r:id="rId9"/>
    <p:sldId id="282" r:id="rId10"/>
    <p:sldId id="283" r:id="rId11"/>
    <p:sldId id="284" r:id="rId12"/>
    <p:sldId id="286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CB3C3"/>
    <a:srgbClr val="644783"/>
    <a:srgbClr val="798B3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760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BE086-EFF6-4BB4-8F0B-08A3BB2618A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03DA5A3-17AD-4037-B2EF-EFC99F1EDB1C}">
      <dgm:prSet phldrT="[Text]"/>
      <dgm:spPr>
        <a:solidFill>
          <a:srgbClr val="4CB3C3"/>
        </a:solidFill>
      </dgm:spPr>
      <dgm:t>
        <a:bodyPr/>
        <a:lstStyle/>
        <a:p>
          <a:r>
            <a:rPr lang="en-US" dirty="0" smtClean="0"/>
            <a:t>Stakeholders Within an Individual Member Country</a:t>
          </a:r>
          <a:endParaRPr lang="en-CA" dirty="0"/>
        </a:p>
      </dgm:t>
    </dgm:pt>
    <dgm:pt modelId="{CA0933B8-C2AF-42F5-BC53-6CF2119F1221}" type="parTrans" cxnId="{47EDDE04-0280-4754-AD80-E1386A199DEA}">
      <dgm:prSet/>
      <dgm:spPr/>
      <dgm:t>
        <a:bodyPr/>
        <a:lstStyle/>
        <a:p>
          <a:endParaRPr lang="en-CA"/>
        </a:p>
      </dgm:t>
    </dgm:pt>
    <dgm:pt modelId="{CFEEBC38-DFD4-41C8-9232-3C4815F7323C}" type="sibTrans" cxnId="{47EDDE04-0280-4754-AD80-E1386A199DEA}">
      <dgm:prSet/>
      <dgm:spPr/>
      <dgm:t>
        <a:bodyPr/>
        <a:lstStyle/>
        <a:p>
          <a:endParaRPr lang="en-CA"/>
        </a:p>
      </dgm:t>
    </dgm:pt>
    <dgm:pt modelId="{05279BF0-8C71-4A17-BEE1-FD1F6E26C120}">
      <dgm:prSet phldrT="[Text]"/>
      <dgm:spPr>
        <a:solidFill>
          <a:srgbClr val="4CB3C3"/>
        </a:solidFill>
      </dgm:spPr>
      <dgm:t>
        <a:bodyPr/>
        <a:lstStyle/>
        <a:p>
          <a:r>
            <a:rPr lang="en-US" dirty="0" smtClean="0"/>
            <a:t>Member Countries Within a Regional Network</a:t>
          </a:r>
          <a:endParaRPr lang="en-CA" dirty="0"/>
        </a:p>
      </dgm:t>
    </dgm:pt>
    <dgm:pt modelId="{826D7779-07E9-4459-92B5-5DF95357ED58}" type="parTrans" cxnId="{8095AC40-0E77-4A99-896F-EC1D956C1EF4}">
      <dgm:prSet/>
      <dgm:spPr/>
      <dgm:t>
        <a:bodyPr/>
        <a:lstStyle/>
        <a:p>
          <a:endParaRPr lang="en-CA"/>
        </a:p>
      </dgm:t>
    </dgm:pt>
    <dgm:pt modelId="{023A79A1-1BC2-411E-B723-BCFED8B10C6B}" type="sibTrans" cxnId="{8095AC40-0E77-4A99-896F-EC1D956C1EF4}">
      <dgm:prSet/>
      <dgm:spPr/>
      <dgm:t>
        <a:bodyPr/>
        <a:lstStyle/>
        <a:p>
          <a:endParaRPr lang="en-CA"/>
        </a:p>
      </dgm:t>
    </dgm:pt>
    <dgm:pt modelId="{C3DE3B3C-ADA1-445F-885A-0128ED2D7E31}">
      <dgm:prSet phldrT="[Text]"/>
      <dgm:spPr>
        <a:solidFill>
          <a:srgbClr val="4CB3C3"/>
        </a:solidFill>
      </dgm:spPr>
      <dgm:t>
        <a:bodyPr/>
        <a:lstStyle/>
        <a:p>
          <a:r>
            <a:rPr lang="en-US" dirty="0" smtClean="0"/>
            <a:t>Regional Networks within CORDS</a:t>
          </a:r>
          <a:endParaRPr lang="en-CA" dirty="0"/>
        </a:p>
      </dgm:t>
    </dgm:pt>
    <dgm:pt modelId="{27A203B6-14C8-4C61-AEDE-EC18A4DE77D4}" type="parTrans" cxnId="{668DFC27-1DD4-438E-988A-4811C4167859}">
      <dgm:prSet/>
      <dgm:spPr/>
      <dgm:t>
        <a:bodyPr/>
        <a:lstStyle/>
        <a:p>
          <a:endParaRPr lang="en-CA"/>
        </a:p>
      </dgm:t>
    </dgm:pt>
    <dgm:pt modelId="{B679C9C0-7747-41F9-9A46-6045D04C264A}" type="sibTrans" cxnId="{668DFC27-1DD4-438E-988A-4811C4167859}">
      <dgm:prSet/>
      <dgm:spPr/>
      <dgm:t>
        <a:bodyPr/>
        <a:lstStyle/>
        <a:p>
          <a:endParaRPr lang="en-CA"/>
        </a:p>
      </dgm:t>
    </dgm:pt>
    <dgm:pt modelId="{DA72B518-979C-42F3-A2AF-A799530AA203}">
      <dgm:prSet/>
      <dgm:spPr>
        <a:solidFill>
          <a:srgbClr val="4CB3C3"/>
        </a:solidFill>
      </dgm:spPr>
      <dgm:t>
        <a:bodyPr/>
        <a:lstStyle/>
        <a:p>
          <a:r>
            <a:rPr lang="en-US" dirty="0" smtClean="0"/>
            <a:t>CORDS and External Stakeholders and Networks</a:t>
          </a:r>
          <a:endParaRPr lang="en-CA" dirty="0"/>
        </a:p>
      </dgm:t>
    </dgm:pt>
    <dgm:pt modelId="{3A4FAF89-0E97-4FE7-ACAB-352EE078AE89}" type="sibTrans" cxnId="{A62C9BB5-0C52-4C5E-BFA6-4C81626074BE}">
      <dgm:prSet/>
      <dgm:spPr/>
      <dgm:t>
        <a:bodyPr/>
        <a:lstStyle/>
        <a:p>
          <a:endParaRPr lang="en-CA"/>
        </a:p>
      </dgm:t>
    </dgm:pt>
    <dgm:pt modelId="{B0D1B345-05B6-4E9D-A831-95B5BC8F5839}" type="parTrans" cxnId="{A62C9BB5-0C52-4C5E-BFA6-4C81626074BE}">
      <dgm:prSet/>
      <dgm:spPr/>
      <dgm:t>
        <a:bodyPr/>
        <a:lstStyle/>
        <a:p>
          <a:endParaRPr lang="en-CA"/>
        </a:p>
      </dgm:t>
    </dgm:pt>
    <dgm:pt modelId="{E3E5AC90-FA51-4C9D-B257-9039764D955F}" type="pres">
      <dgm:prSet presAssocID="{549BE086-EFF6-4BB4-8F0B-08A3BB2618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DA613EB-91F6-4F3C-8D0D-64C2BB1B1761}" type="pres">
      <dgm:prSet presAssocID="{DA72B518-979C-42F3-A2AF-A799530AA203}" presName="boxAndChildren" presStyleCnt="0"/>
      <dgm:spPr/>
    </dgm:pt>
    <dgm:pt modelId="{C9EA44F6-EDF7-45FF-A428-BD8ED92F5244}" type="pres">
      <dgm:prSet presAssocID="{DA72B518-979C-42F3-A2AF-A799530AA203}" presName="parentTextBox" presStyleLbl="node1" presStyleIdx="0" presStyleCnt="4"/>
      <dgm:spPr/>
      <dgm:t>
        <a:bodyPr/>
        <a:lstStyle/>
        <a:p>
          <a:endParaRPr lang="en-CA"/>
        </a:p>
      </dgm:t>
    </dgm:pt>
    <dgm:pt modelId="{2CA86C45-E908-407C-9136-20E6721CC36D}" type="pres">
      <dgm:prSet presAssocID="{B679C9C0-7747-41F9-9A46-6045D04C264A}" presName="sp" presStyleCnt="0"/>
      <dgm:spPr/>
    </dgm:pt>
    <dgm:pt modelId="{6FFE3E28-7A4D-483B-BECD-08A18E6857CB}" type="pres">
      <dgm:prSet presAssocID="{C3DE3B3C-ADA1-445F-885A-0128ED2D7E31}" presName="arrowAndChildren" presStyleCnt="0"/>
      <dgm:spPr/>
    </dgm:pt>
    <dgm:pt modelId="{9DDA3558-97D4-460F-B801-B66D8D0D80CB}" type="pres">
      <dgm:prSet presAssocID="{C3DE3B3C-ADA1-445F-885A-0128ED2D7E31}" presName="parentTextArrow" presStyleLbl="node1" presStyleIdx="1" presStyleCnt="4"/>
      <dgm:spPr/>
      <dgm:t>
        <a:bodyPr/>
        <a:lstStyle/>
        <a:p>
          <a:endParaRPr lang="en-CA"/>
        </a:p>
      </dgm:t>
    </dgm:pt>
    <dgm:pt modelId="{E615C925-3D3B-46EA-BE26-F38140676D38}" type="pres">
      <dgm:prSet presAssocID="{023A79A1-1BC2-411E-B723-BCFED8B10C6B}" presName="sp" presStyleCnt="0"/>
      <dgm:spPr/>
    </dgm:pt>
    <dgm:pt modelId="{6BE5C6C4-9EDE-4698-9A8E-0D7E979FE0EF}" type="pres">
      <dgm:prSet presAssocID="{05279BF0-8C71-4A17-BEE1-FD1F6E26C120}" presName="arrowAndChildren" presStyleCnt="0"/>
      <dgm:spPr/>
    </dgm:pt>
    <dgm:pt modelId="{98DE0102-4B49-4DA8-981B-CEA75C500980}" type="pres">
      <dgm:prSet presAssocID="{05279BF0-8C71-4A17-BEE1-FD1F6E26C120}" presName="parentTextArrow" presStyleLbl="node1" presStyleIdx="2" presStyleCnt="4"/>
      <dgm:spPr/>
      <dgm:t>
        <a:bodyPr/>
        <a:lstStyle/>
        <a:p>
          <a:endParaRPr lang="en-CA"/>
        </a:p>
      </dgm:t>
    </dgm:pt>
    <dgm:pt modelId="{A98915BD-8F1B-48C2-87D9-632589797D87}" type="pres">
      <dgm:prSet presAssocID="{CFEEBC38-DFD4-41C8-9232-3C4815F7323C}" presName="sp" presStyleCnt="0"/>
      <dgm:spPr/>
    </dgm:pt>
    <dgm:pt modelId="{D4555A5B-C4DB-4373-9D74-64F2148E001E}" type="pres">
      <dgm:prSet presAssocID="{903DA5A3-17AD-4037-B2EF-EFC99F1EDB1C}" presName="arrowAndChildren" presStyleCnt="0"/>
      <dgm:spPr/>
    </dgm:pt>
    <dgm:pt modelId="{D455A041-37DB-40CA-B9B1-2BD42AA671C7}" type="pres">
      <dgm:prSet presAssocID="{903DA5A3-17AD-4037-B2EF-EFC99F1EDB1C}" presName="parentTextArrow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634493D1-A5F2-4BF7-9FCA-EBC06797C806}" type="presOf" srcId="{903DA5A3-17AD-4037-B2EF-EFC99F1EDB1C}" destId="{D455A041-37DB-40CA-B9B1-2BD42AA671C7}" srcOrd="0" destOrd="0" presId="urn:microsoft.com/office/officeart/2005/8/layout/process4"/>
    <dgm:cxn modelId="{28D56E0C-9874-4F5F-878C-5198A6CC3E78}" type="presOf" srcId="{05279BF0-8C71-4A17-BEE1-FD1F6E26C120}" destId="{98DE0102-4B49-4DA8-981B-CEA75C500980}" srcOrd="0" destOrd="0" presId="urn:microsoft.com/office/officeart/2005/8/layout/process4"/>
    <dgm:cxn modelId="{A62C9BB5-0C52-4C5E-BFA6-4C81626074BE}" srcId="{549BE086-EFF6-4BB4-8F0B-08A3BB2618A2}" destId="{DA72B518-979C-42F3-A2AF-A799530AA203}" srcOrd="3" destOrd="0" parTransId="{B0D1B345-05B6-4E9D-A831-95B5BC8F5839}" sibTransId="{3A4FAF89-0E97-4FE7-ACAB-352EE078AE89}"/>
    <dgm:cxn modelId="{47EDDE04-0280-4754-AD80-E1386A199DEA}" srcId="{549BE086-EFF6-4BB4-8F0B-08A3BB2618A2}" destId="{903DA5A3-17AD-4037-B2EF-EFC99F1EDB1C}" srcOrd="0" destOrd="0" parTransId="{CA0933B8-C2AF-42F5-BC53-6CF2119F1221}" sibTransId="{CFEEBC38-DFD4-41C8-9232-3C4815F7323C}"/>
    <dgm:cxn modelId="{05B740AA-5C83-4795-B396-DEDB83522779}" type="presOf" srcId="{549BE086-EFF6-4BB4-8F0B-08A3BB2618A2}" destId="{E3E5AC90-FA51-4C9D-B257-9039764D955F}" srcOrd="0" destOrd="0" presId="urn:microsoft.com/office/officeart/2005/8/layout/process4"/>
    <dgm:cxn modelId="{668DFC27-1DD4-438E-988A-4811C4167859}" srcId="{549BE086-EFF6-4BB4-8F0B-08A3BB2618A2}" destId="{C3DE3B3C-ADA1-445F-885A-0128ED2D7E31}" srcOrd="2" destOrd="0" parTransId="{27A203B6-14C8-4C61-AEDE-EC18A4DE77D4}" sibTransId="{B679C9C0-7747-41F9-9A46-6045D04C264A}"/>
    <dgm:cxn modelId="{458F6F1A-4355-405D-90B3-4A4913BFEA2E}" type="presOf" srcId="{C3DE3B3C-ADA1-445F-885A-0128ED2D7E31}" destId="{9DDA3558-97D4-460F-B801-B66D8D0D80CB}" srcOrd="0" destOrd="0" presId="urn:microsoft.com/office/officeart/2005/8/layout/process4"/>
    <dgm:cxn modelId="{24E3E3CD-EAE7-4244-B4B5-23DC925E1AA4}" type="presOf" srcId="{DA72B518-979C-42F3-A2AF-A799530AA203}" destId="{C9EA44F6-EDF7-45FF-A428-BD8ED92F5244}" srcOrd="0" destOrd="0" presId="urn:microsoft.com/office/officeart/2005/8/layout/process4"/>
    <dgm:cxn modelId="{8095AC40-0E77-4A99-896F-EC1D956C1EF4}" srcId="{549BE086-EFF6-4BB4-8F0B-08A3BB2618A2}" destId="{05279BF0-8C71-4A17-BEE1-FD1F6E26C120}" srcOrd="1" destOrd="0" parTransId="{826D7779-07E9-4459-92B5-5DF95357ED58}" sibTransId="{023A79A1-1BC2-411E-B723-BCFED8B10C6B}"/>
    <dgm:cxn modelId="{76068ED4-27D2-42A0-B40E-C0325FCD792A}" type="presParOf" srcId="{E3E5AC90-FA51-4C9D-B257-9039764D955F}" destId="{CDA613EB-91F6-4F3C-8D0D-64C2BB1B1761}" srcOrd="0" destOrd="0" presId="urn:microsoft.com/office/officeart/2005/8/layout/process4"/>
    <dgm:cxn modelId="{4CC47778-2F31-46E6-ADE2-69401C7D525F}" type="presParOf" srcId="{CDA613EB-91F6-4F3C-8D0D-64C2BB1B1761}" destId="{C9EA44F6-EDF7-45FF-A428-BD8ED92F5244}" srcOrd="0" destOrd="0" presId="urn:microsoft.com/office/officeart/2005/8/layout/process4"/>
    <dgm:cxn modelId="{8D09F743-65F2-4A02-8B39-C99AE0E86298}" type="presParOf" srcId="{E3E5AC90-FA51-4C9D-B257-9039764D955F}" destId="{2CA86C45-E908-407C-9136-20E6721CC36D}" srcOrd="1" destOrd="0" presId="urn:microsoft.com/office/officeart/2005/8/layout/process4"/>
    <dgm:cxn modelId="{5160136A-6D45-4E35-AC2A-09BC9E10BF7B}" type="presParOf" srcId="{E3E5AC90-FA51-4C9D-B257-9039764D955F}" destId="{6FFE3E28-7A4D-483B-BECD-08A18E6857CB}" srcOrd="2" destOrd="0" presId="urn:microsoft.com/office/officeart/2005/8/layout/process4"/>
    <dgm:cxn modelId="{2B86022B-F5B2-482E-9BEE-8C7D52F6F1B0}" type="presParOf" srcId="{6FFE3E28-7A4D-483B-BECD-08A18E6857CB}" destId="{9DDA3558-97D4-460F-B801-B66D8D0D80CB}" srcOrd="0" destOrd="0" presId="urn:microsoft.com/office/officeart/2005/8/layout/process4"/>
    <dgm:cxn modelId="{84E03267-717F-4010-BEEE-954602DD8EF2}" type="presParOf" srcId="{E3E5AC90-FA51-4C9D-B257-9039764D955F}" destId="{E615C925-3D3B-46EA-BE26-F38140676D38}" srcOrd="3" destOrd="0" presId="urn:microsoft.com/office/officeart/2005/8/layout/process4"/>
    <dgm:cxn modelId="{02910BA6-50D9-4751-8C56-6D786FA7FD56}" type="presParOf" srcId="{E3E5AC90-FA51-4C9D-B257-9039764D955F}" destId="{6BE5C6C4-9EDE-4698-9A8E-0D7E979FE0EF}" srcOrd="4" destOrd="0" presId="urn:microsoft.com/office/officeart/2005/8/layout/process4"/>
    <dgm:cxn modelId="{3C20BEF7-8419-4208-A3FF-00CABBD3CBDA}" type="presParOf" srcId="{6BE5C6C4-9EDE-4698-9A8E-0D7E979FE0EF}" destId="{98DE0102-4B49-4DA8-981B-CEA75C500980}" srcOrd="0" destOrd="0" presId="urn:microsoft.com/office/officeart/2005/8/layout/process4"/>
    <dgm:cxn modelId="{8D9EEC9A-A1A5-4A09-B734-56DECE324DD9}" type="presParOf" srcId="{E3E5AC90-FA51-4C9D-B257-9039764D955F}" destId="{A98915BD-8F1B-48C2-87D9-632589797D87}" srcOrd="5" destOrd="0" presId="urn:microsoft.com/office/officeart/2005/8/layout/process4"/>
    <dgm:cxn modelId="{9A5A8C3F-F71E-416F-8E19-D6B745A551B6}" type="presParOf" srcId="{E3E5AC90-FA51-4C9D-B257-9039764D955F}" destId="{D4555A5B-C4DB-4373-9D74-64F2148E001E}" srcOrd="6" destOrd="0" presId="urn:microsoft.com/office/officeart/2005/8/layout/process4"/>
    <dgm:cxn modelId="{2A46339D-2E5A-447A-B0C1-DF2BC9E654DA}" type="presParOf" srcId="{D4555A5B-C4DB-4373-9D74-64F2148E001E}" destId="{D455A041-37DB-40CA-B9B1-2BD42AA671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BE086-EFF6-4BB4-8F0B-08A3BB2618A2}" type="doc">
      <dgm:prSet loTypeId="urn:microsoft.com/office/officeart/2005/8/layout/process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CA"/>
        </a:p>
      </dgm:t>
    </dgm:pt>
    <dgm:pt modelId="{903DA5A3-17AD-4037-B2EF-EFC99F1EDB1C}">
      <dgm:prSet phldrT="[Text]"/>
      <dgm:spPr>
        <a:solidFill>
          <a:srgbClr val="644783"/>
        </a:solidFill>
      </dgm:spPr>
      <dgm:t>
        <a:bodyPr/>
        <a:lstStyle/>
        <a:p>
          <a:r>
            <a:rPr lang="en-US" dirty="0" smtClean="0"/>
            <a:t>Tier 1 – Critical Participants in All Surveillance and Response</a:t>
          </a:r>
          <a:endParaRPr lang="en-CA" dirty="0"/>
        </a:p>
      </dgm:t>
    </dgm:pt>
    <dgm:pt modelId="{CA0933B8-C2AF-42F5-BC53-6CF2119F1221}" type="parTrans" cxnId="{47EDDE04-0280-4754-AD80-E1386A199DEA}">
      <dgm:prSet/>
      <dgm:spPr/>
      <dgm:t>
        <a:bodyPr/>
        <a:lstStyle/>
        <a:p>
          <a:endParaRPr lang="en-CA"/>
        </a:p>
      </dgm:t>
    </dgm:pt>
    <dgm:pt modelId="{CFEEBC38-DFD4-41C8-9232-3C4815F7323C}" type="sibTrans" cxnId="{47EDDE04-0280-4754-AD80-E1386A199DEA}">
      <dgm:prSet/>
      <dgm:spPr/>
      <dgm:t>
        <a:bodyPr/>
        <a:lstStyle/>
        <a:p>
          <a:endParaRPr lang="en-CA"/>
        </a:p>
      </dgm:t>
    </dgm:pt>
    <dgm:pt modelId="{05279BF0-8C71-4A17-BEE1-FD1F6E26C120}">
      <dgm:prSet phldrT="[Text]"/>
      <dgm:spPr>
        <a:solidFill>
          <a:srgbClr val="644783"/>
        </a:solidFill>
      </dgm:spPr>
      <dgm:t>
        <a:bodyPr/>
        <a:lstStyle/>
        <a:p>
          <a:r>
            <a:rPr lang="en-US" dirty="0" smtClean="0"/>
            <a:t>Tier 2 – Key Stakeholders for Groups of Threats</a:t>
          </a:r>
          <a:endParaRPr lang="en-CA" dirty="0"/>
        </a:p>
      </dgm:t>
    </dgm:pt>
    <dgm:pt modelId="{826D7779-07E9-4459-92B5-5DF95357ED58}" type="parTrans" cxnId="{8095AC40-0E77-4A99-896F-EC1D956C1EF4}">
      <dgm:prSet/>
      <dgm:spPr/>
      <dgm:t>
        <a:bodyPr/>
        <a:lstStyle/>
        <a:p>
          <a:endParaRPr lang="en-CA"/>
        </a:p>
      </dgm:t>
    </dgm:pt>
    <dgm:pt modelId="{023A79A1-1BC2-411E-B723-BCFED8B10C6B}" type="sibTrans" cxnId="{8095AC40-0E77-4A99-896F-EC1D956C1EF4}">
      <dgm:prSet/>
      <dgm:spPr/>
      <dgm:t>
        <a:bodyPr/>
        <a:lstStyle/>
        <a:p>
          <a:endParaRPr lang="en-CA"/>
        </a:p>
      </dgm:t>
    </dgm:pt>
    <dgm:pt modelId="{C3DE3B3C-ADA1-445F-885A-0128ED2D7E31}">
      <dgm:prSet phldrT="[Text]"/>
      <dgm:spPr>
        <a:solidFill>
          <a:srgbClr val="644783"/>
        </a:solidFill>
      </dgm:spPr>
      <dgm:t>
        <a:bodyPr/>
        <a:lstStyle/>
        <a:p>
          <a:r>
            <a:rPr lang="en-US" dirty="0" smtClean="0"/>
            <a:t>Tier 3 – Key Stakeholders for a Specific Threat</a:t>
          </a:r>
          <a:endParaRPr lang="en-CA" dirty="0"/>
        </a:p>
      </dgm:t>
    </dgm:pt>
    <dgm:pt modelId="{27A203B6-14C8-4C61-AEDE-EC18A4DE77D4}" type="parTrans" cxnId="{668DFC27-1DD4-438E-988A-4811C4167859}">
      <dgm:prSet/>
      <dgm:spPr/>
      <dgm:t>
        <a:bodyPr/>
        <a:lstStyle/>
        <a:p>
          <a:endParaRPr lang="en-CA"/>
        </a:p>
      </dgm:t>
    </dgm:pt>
    <dgm:pt modelId="{B679C9C0-7747-41F9-9A46-6045D04C264A}" type="sibTrans" cxnId="{668DFC27-1DD4-438E-988A-4811C4167859}">
      <dgm:prSet/>
      <dgm:spPr/>
      <dgm:t>
        <a:bodyPr/>
        <a:lstStyle/>
        <a:p>
          <a:endParaRPr lang="en-CA"/>
        </a:p>
      </dgm:t>
    </dgm:pt>
    <dgm:pt modelId="{DA72B518-979C-42F3-A2AF-A799530AA203}">
      <dgm:prSet/>
      <dgm:spPr>
        <a:solidFill>
          <a:srgbClr val="644783"/>
        </a:solidFill>
      </dgm:spPr>
      <dgm:t>
        <a:bodyPr/>
        <a:lstStyle/>
        <a:p>
          <a:r>
            <a:rPr lang="en-US" dirty="0" smtClean="0"/>
            <a:t>Tier 4 – Supporting Stakeholders</a:t>
          </a:r>
          <a:endParaRPr lang="en-CA" dirty="0"/>
        </a:p>
      </dgm:t>
    </dgm:pt>
    <dgm:pt modelId="{3A4FAF89-0E97-4FE7-ACAB-352EE078AE89}" type="sibTrans" cxnId="{A62C9BB5-0C52-4C5E-BFA6-4C81626074BE}">
      <dgm:prSet/>
      <dgm:spPr/>
      <dgm:t>
        <a:bodyPr/>
        <a:lstStyle/>
        <a:p>
          <a:endParaRPr lang="en-CA"/>
        </a:p>
      </dgm:t>
    </dgm:pt>
    <dgm:pt modelId="{B0D1B345-05B6-4E9D-A831-95B5BC8F5839}" type="parTrans" cxnId="{A62C9BB5-0C52-4C5E-BFA6-4C81626074BE}">
      <dgm:prSet/>
      <dgm:spPr/>
      <dgm:t>
        <a:bodyPr/>
        <a:lstStyle/>
        <a:p>
          <a:endParaRPr lang="en-CA"/>
        </a:p>
      </dgm:t>
    </dgm:pt>
    <dgm:pt modelId="{E3E5AC90-FA51-4C9D-B257-9039764D955F}" type="pres">
      <dgm:prSet presAssocID="{549BE086-EFF6-4BB4-8F0B-08A3BB2618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DA613EB-91F6-4F3C-8D0D-64C2BB1B1761}" type="pres">
      <dgm:prSet presAssocID="{DA72B518-979C-42F3-A2AF-A799530AA203}" presName="boxAndChildren" presStyleCnt="0"/>
      <dgm:spPr/>
    </dgm:pt>
    <dgm:pt modelId="{C9EA44F6-EDF7-45FF-A428-BD8ED92F5244}" type="pres">
      <dgm:prSet presAssocID="{DA72B518-979C-42F3-A2AF-A799530AA203}" presName="parentTextBox" presStyleLbl="node1" presStyleIdx="0" presStyleCnt="4"/>
      <dgm:spPr/>
      <dgm:t>
        <a:bodyPr/>
        <a:lstStyle/>
        <a:p>
          <a:endParaRPr lang="en-CA"/>
        </a:p>
      </dgm:t>
    </dgm:pt>
    <dgm:pt modelId="{2CA86C45-E908-407C-9136-20E6721CC36D}" type="pres">
      <dgm:prSet presAssocID="{B679C9C0-7747-41F9-9A46-6045D04C264A}" presName="sp" presStyleCnt="0"/>
      <dgm:spPr/>
    </dgm:pt>
    <dgm:pt modelId="{6FFE3E28-7A4D-483B-BECD-08A18E6857CB}" type="pres">
      <dgm:prSet presAssocID="{C3DE3B3C-ADA1-445F-885A-0128ED2D7E31}" presName="arrowAndChildren" presStyleCnt="0"/>
      <dgm:spPr/>
    </dgm:pt>
    <dgm:pt modelId="{9DDA3558-97D4-460F-B801-B66D8D0D80CB}" type="pres">
      <dgm:prSet presAssocID="{C3DE3B3C-ADA1-445F-885A-0128ED2D7E31}" presName="parentTextArrow" presStyleLbl="node1" presStyleIdx="1" presStyleCnt="4"/>
      <dgm:spPr/>
      <dgm:t>
        <a:bodyPr/>
        <a:lstStyle/>
        <a:p>
          <a:endParaRPr lang="en-CA"/>
        </a:p>
      </dgm:t>
    </dgm:pt>
    <dgm:pt modelId="{E615C925-3D3B-46EA-BE26-F38140676D38}" type="pres">
      <dgm:prSet presAssocID="{023A79A1-1BC2-411E-B723-BCFED8B10C6B}" presName="sp" presStyleCnt="0"/>
      <dgm:spPr/>
    </dgm:pt>
    <dgm:pt modelId="{6BE5C6C4-9EDE-4698-9A8E-0D7E979FE0EF}" type="pres">
      <dgm:prSet presAssocID="{05279BF0-8C71-4A17-BEE1-FD1F6E26C120}" presName="arrowAndChildren" presStyleCnt="0"/>
      <dgm:spPr/>
    </dgm:pt>
    <dgm:pt modelId="{98DE0102-4B49-4DA8-981B-CEA75C500980}" type="pres">
      <dgm:prSet presAssocID="{05279BF0-8C71-4A17-BEE1-FD1F6E26C120}" presName="parentTextArrow" presStyleLbl="node1" presStyleIdx="2" presStyleCnt="4"/>
      <dgm:spPr/>
      <dgm:t>
        <a:bodyPr/>
        <a:lstStyle/>
        <a:p>
          <a:endParaRPr lang="en-CA"/>
        </a:p>
      </dgm:t>
    </dgm:pt>
    <dgm:pt modelId="{A98915BD-8F1B-48C2-87D9-632589797D87}" type="pres">
      <dgm:prSet presAssocID="{CFEEBC38-DFD4-41C8-9232-3C4815F7323C}" presName="sp" presStyleCnt="0"/>
      <dgm:spPr/>
    </dgm:pt>
    <dgm:pt modelId="{D4555A5B-C4DB-4373-9D74-64F2148E001E}" type="pres">
      <dgm:prSet presAssocID="{903DA5A3-17AD-4037-B2EF-EFC99F1EDB1C}" presName="arrowAndChildren" presStyleCnt="0"/>
      <dgm:spPr/>
    </dgm:pt>
    <dgm:pt modelId="{D455A041-37DB-40CA-B9B1-2BD42AA671C7}" type="pres">
      <dgm:prSet presAssocID="{903DA5A3-17AD-4037-B2EF-EFC99F1EDB1C}" presName="parentTextArrow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4AE64FFB-5500-4023-B6B2-DAA79F49EEE0}" type="presOf" srcId="{05279BF0-8C71-4A17-BEE1-FD1F6E26C120}" destId="{98DE0102-4B49-4DA8-981B-CEA75C500980}" srcOrd="0" destOrd="0" presId="urn:microsoft.com/office/officeart/2005/8/layout/process4"/>
    <dgm:cxn modelId="{D9B4B285-59CF-4EEF-8568-BEB19EEB6E9D}" type="presOf" srcId="{DA72B518-979C-42F3-A2AF-A799530AA203}" destId="{C9EA44F6-EDF7-45FF-A428-BD8ED92F5244}" srcOrd="0" destOrd="0" presId="urn:microsoft.com/office/officeart/2005/8/layout/process4"/>
    <dgm:cxn modelId="{A62C9BB5-0C52-4C5E-BFA6-4C81626074BE}" srcId="{549BE086-EFF6-4BB4-8F0B-08A3BB2618A2}" destId="{DA72B518-979C-42F3-A2AF-A799530AA203}" srcOrd="3" destOrd="0" parTransId="{B0D1B345-05B6-4E9D-A831-95B5BC8F5839}" sibTransId="{3A4FAF89-0E97-4FE7-ACAB-352EE078AE89}"/>
    <dgm:cxn modelId="{47EDDE04-0280-4754-AD80-E1386A199DEA}" srcId="{549BE086-EFF6-4BB4-8F0B-08A3BB2618A2}" destId="{903DA5A3-17AD-4037-B2EF-EFC99F1EDB1C}" srcOrd="0" destOrd="0" parTransId="{CA0933B8-C2AF-42F5-BC53-6CF2119F1221}" sibTransId="{CFEEBC38-DFD4-41C8-9232-3C4815F7323C}"/>
    <dgm:cxn modelId="{668DFC27-1DD4-438E-988A-4811C4167859}" srcId="{549BE086-EFF6-4BB4-8F0B-08A3BB2618A2}" destId="{C3DE3B3C-ADA1-445F-885A-0128ED2D7E31}" srcOrd="2" destOrd="0" parTransId="{27A203B6-14C8-4C61-AEDE-EC18A4DE77D4}" sibTransId="{B679C9C0-7747-41F9-9A46-6045D04C264A}"/>
    <dgm:cxn modelId="{8C4F025B-68FC-4CF7-A568-A918660FA030}" type="presOf" srcId="{C3DE3B3C-ADA1-445F-885A-0128ED2D7E31}" destId="{9DDA3558-97D4-460F-B801-B66D8D0D80CB}" srcOrd="0" destOrd="0" presId="urn:microsoft.com/office/officeart/2005/8/layout/process4"/>
    <dgm:cxn modelId="{97EDF860-F0E6-4461-8A70-6D4DA72E601B}" type="presOf" srcId="{549BE086-EFF6-4BB4-8F0B-08A3BB2618A2}" destId="{E3E5AC90-FA51-4C9D-B257-9039764D955F}" srcOrd="0" destOrd="0" presId="urn:microsoft.com/office/officeart/2005/8/layout/process4"/>
    <dgm:cxn modelId="{C463EA20-1FDC-40DD-ADFB-F763FC369871}" type="presOf" srcId="{903DA5A3-17AD-4037-B2EF-EFC99F1EDB1C}" destId="{D455A041-37DB-40CA-B9B1-2BD42AA671C7}" srcOrd="0" destOrd="0" presId="urn:microsoft.com/office/officeart/2005/8/layout/process4"/>
    <dgm:cxn modelId="{8095AC40-0E77-4A99-896F-EC1D956C1EF4}" srcId="{549BE086-EFF6-4BB4-8F0B-08A3BB2618A2}" destId="{05279BF0-8C71-4A17-BEE1-FD1F6E26C120}" srcOrd="1" destOrd="0" parTransId="{826D7779-07E9-4459-92B5-5DF95357ED58}" sibTransId="{023A79A1-1BC2-411E-B723-BCFED8B10C6B}"/>
    <dgm:cxn modelId="{7B1EEAFB-439D-4038-AB36-F0486F9AE264}" type="presParOf" srcId="{E3E5AC90-FA51-4C9D-B257-9039764D955F}" destId="{CDA613EB-91F6-4F3C-8D0D-64C2BB1B1761}" srcOrd="0" destOrd="0" presId="urn:microsoft.com/office/officeart/2005/8/layout/process4"/>
    <dgm:cxn modelId="{B070A3B1-D0B9-4767-998C-AB5915D0AFEE}" type="presParOf" srcId="{CDA613EB-91F6-4F3C-8D0D-64C2BB1B1761}" destId="{C9EA44F6-EDF7-45FF-A428-BD8ED92F5244}" srcOrd="0" destOrd="0" presId="urn:microsoft.com/office/officeart/2005/8/layout/process4"/>
    <dgm:cxn modelId="{4859113F-4292-4FCF-8091-4D981C8C47F5}" type="presParOf" srcId="{E3E5AC90-FA51-4C9D-B257-9039764D955F}" destId="{2CA86C45-E908-407C-9136-20E6721CC36D}" srcOrd="1" destOrd="0" presId="urn:microsoft.com/office/officeart/2005/8/layout/process4"/>
    <dgm:cxn modelId="{0B9FAA33-B4E2-45B8-A60D-4C49DDFC4B62}" type="presParOf" srcId="{E3E5AC90-FA51-4C9D-B257-9039764D955F}" destId="{6FFE3E28-7A4D-483B-BECD-08A18E6857CB}" srcOrd="2" destOrd="0" presId="urn:microsoft.com/office/officeart/2005/8/layout/process4"/>
    <dgm:cxn modelId="{E6847A3C-C02B-4954-9366-4D554BE67180}" type="presParOf" srcId="{6FFE3E28-7A4D-483B-BECD-08A18E6857CB}" destId="{9DDA3558-97D4-460F-B801-B66D8D0D80CB}" srcOrd="0" destOrd="0" presId="urn:microsoft.com/office/officeart/2005/8/layout/process4"/>
    <dgm:cxn modelId="{2FA5594E-22AF-4D20-A524-BB0EE1E3C7F7}" type="presParOf" srcId="{E3E5AC90-FA51-4C9D-B257-9039764D955F}" destId="{E615C925-3D3B-46EA-BE26-F38140676D38}" srcOrd="3" destOrd="0" presId="urn:microsoft.com/office/officeart/2005/8/layout/process4"/>
    <dgm:cxn modelId="{F3EC6635-EAC6-4290-8CEA-41DDAB1AF02C}" type="presParOf" srcId="{E3E5AC90-FA51-4C9D-B257-9039764D955F}" destId="{6BE5C6C4-9EDE-4698-9A8E-0D7E979FE0EF}" srcOrd="4" destOrd="0" presId="urn:microsoft.com/office/officeart/2005/8/layout/process4"/>
    <dgm:cxn modelId="{1527A75D-F658-441A-8394-8B5990B9D15B}" type="presParOf" srcId="{6BE5C6C4-9EDE-4698-9A8E-0D7E979FE0EF}" destId="{98DE0102-4B49-4DA8-981B-CEA75C500980}" srcOrd="0" destOrd="0" presId="urn:microsoft.com/office/officeart/2005/8/layout/process4"/>
    <dgm:cxn modelId="{C6AEFD3E-B7AA-4096-9DF5-78E4F6640B9B}" type="presParOf" srcId="{E3E5AC90-FA51-4C9D-B257-9039764D955F}" destId="{A98915BD-8F1B-48C2-87D9-632589797D87}" srcOrd="5" destOrd="0" presId="urn:microsoft.com/office/officeart/2005/8/layout/process4"/>
    <dgm:cxn modelId="{47B639A4-0B3C-4FA1-AF23-CBE79B5ED961}" type="presParOf" srcId="{E3E5AC90-FA51-4C9D-B257-9039764D955F}" destId="{D4555A5B-C4DB-4373-9D74-64F2148E001E}" srcOrd="6" destOrd="0" presId="urn:microsoft.com/office/officeart/2005/8/layout/process4"/>
    <dgm:cxn modelId="{F4814A51-BB81-4F0F-8263-FF06ADC277E2}" type="presParOf" srcId="{D4555A5B-C4DB-4373-9D74-64F2148E001E}" destId="{D455A041-37DB-40CA-B9B1-2BD42AA671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A44F6-EDF7-45FF-A428-BD8ED92F5244}">
      <dsp:nvSpPr>
        <dsp:cNvPr id="0" name=""/>
        <dsp:cNvSpPr/>
      </dsp:nvSpPr>
      <dsp:spPr>
        <a:xfrm>
          <a:off x="0" y="3497607"/>
          <a:ext cx="3350552" cy="765190"/>
        </a:xfrm>
        <a:prstGeom prst="rect">
          <a:avLst/>
        </a:prstGeom>
        <a:solidFill>
          <a:srgbClr val="4CB3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CORDS and External Stakeholders and Networks</a:t>
          </a:r>
          <a:endParaRPr lang="en-CA" sz="1800" kern="1200" dirty="0"/>
        </a:p>
      </dsp:txBody>
      <dsp:txXfrm>
        <a:off x="0" y="3497607"/>
        <a:ext cx="3350552" cy="765190"/>
      </dsp:txXfrm>
    </dsp:sp>
    <dsp:sp modelId="{9DDA3558-97D4-460F-B801-B66D8D0D80CB}">
      <dsp:nvSpPr>
        <dsp:cNvPr id="0" name=""/>
        <dsp:cNvSpPr/>
      </dsp:nvSpPr>
      <dsp:spPr>
        <a:xfrm rot="10800000">
          <a:off x="0" y="2332221"/>
          <a:ext cx="3350552" cy="1176863"/>
        </a:xfrm>
        <a:prstGeom prst="upArrowCallout">
          <a:avLst/>
        </a:prstGeom>
        <a:solidFill>
          <a:srgbClr val="4CB3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Regional Networks within CORDS</a:t>
          </a:r>
          <a:endParaRPr lang="en-CA" sz="1800" kern="1200" dirty="0"/>
        </a:p>
      </dsp:txBody>
      <dsp:txXfrm rot="10800000">
        <a:off x="0" y="2332221"/>
        <a:ext cx="3350552" cy="1176863"/>
      </dsp:txXfrm>
    </dsp:sp>
    <dsp:sp modelId="{98DE0102-4B49-4DA8-981B-CEA75C500980}">
      <dsp:nvSpPr>
        <dsp:cNvPr id="0" name=""/>
        <dsp:cNvSpPr/>
      </dsp:nvSpPr>
      <dsp:spPr>
        <a:xfrm rot="10800000">
          <a:off x="0" y="1166835"/>
          <a:ext cx="3350552" cy="1176863"/>
        </a:xfrm>
        <a:prstGeom prst="upArrowCallout">
          <a:avLst/>
        </a:prstGeom>
        <a:solidFill>
          <a:srgbClr val="4CB3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Member Countries Within a Regional Network</a:t>
          </a:r>
          <a:endParaRPr lang="en-CA" sz="1800" kern="1200" dirty="0"/>
        </a:p>
      </dsp:txBody>
      <dsp:txXfrm rot="10800000">
        <a:off x="0" y="1166835"/>
        <a:ext cx="3350552" cy="1176863"/>
      </dsp:txXfrm>
    </dsp:sp>
    <dsp:sp modelId="{D455A041-37DB-40CA-B9B1-2BD42AA671C7}">
      <dsp:nvSpPr>
        <dsp:cNvPr id="0" name=""/>
        <dsp:cNvSpPr/>
      </dsp:nvSpPr>
      <dsp:spPr>
        <a:xfrm rot="10800000">
          <a:off x="0" y="1449"/>
          <a:ext cx="3350552" cy="1176863"/>
        </a:xfrm>
        <a:prstGeom prst="upArrowCallout">
          <a:avLst/>
        </a:prstGeom>
        <a:solidFill>
          <a:srgbClr val="4CB3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Stakeholders Within an Individual Member Country</a:t>
          </a:r>
          <a:endParaRPr lang="en-CA" sz="1800" kern="1200" dirty="0"/>
        </a:p>
      </dsp:txBody>
      <dsp:txXfrm rot="10800000">
        <a:off x="0" y="1449"/>
        <a:ext cx="3350552" cy="11768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A44F6-EDF7-45FF-A428-BD8ED92F5244}">
      <dsp:nvSpPr>
        <dsp:cNvPr id="0" name=""/>
        <dsp:cNvSpPr/>
      </dsp:nvSpPr>
      <dsp:spPr>
        <a:xfrm>
          <a:off x="0" y="3497607"/>
          <a:ext cx="3528392" cy="765190"/>
        </a:xfrm>
        <a:prstGeom prst="rect">
          <a:avLst/>
        </a:prstGeom>
        <a:solidFill>
          <a:srgbClr val="6447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Tier 4 – Supporting Stakeholders</a:t>
          </a:r>
          <a:endParaRPr lang="en-CA" sz="1800" kern="1200" dirty="0"/>
        </a:p>
      </dsp:txBody>
      <dsp:txXfrm>
        <a:off x="0" y="3497607"/>
        <a:ext cx="3528392" cy="765190"/>
      </dsp:txXfrm>
    </dsp:sp>
    <dsp:sp modelId="{9DDA3558-97D4-460F-B801-B66D8D0D80CB}">
      <dsp:nvSpPr>
        <dsp:cNvPr id="0" name=""/>
        <dsp:cNvSpPr/>
      </dsp:nvSpPr>
      <dsp:spPr>
        <a:xfrm rot="10800000">
          <a:off x="0" y="2332221"/>
          <a:ext cx="3528392" cy="1176863"/>
        </a:xfrm>
        <a:prstGeom prst="upArrowCallout">
          <a:avLst/>
        </a:prstGeom>
        <a:solidFill>
          <a:srgbClr val="6447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Tier 3 – Key Stakeholders for a Specific Threat</a:t>
          </a:r>
          <a:endParaRPr lang="en-CA" sz="1800" kern="1200" dirty="0"/>
        </a:p>
      </dsp:txBody>
      <dsp:txXfrm rot="10800000">
        <a:off x="0" y="2332221"/>
        <a:ext cx="3528392" cy="1176863"/>
      </dsp:txXfrm>
    </dsp:sp>
    <dsp:sp modelId="{98DE0102-4B49-4DA8-981B-CEA75C500980}">
      <dsp:nvSpPr>
        <dsp:cNvPr id="0" name=""/>
        <dsp:cNvSpPr/>
      </dsp:nvSpPr>
      <dsp:spPr>
        <a:xfrm rot="10800000">
          <a:off x="0" y="1166835"/>
          <a:ext cx="3528392" cy="1176863"/>
        </a:xfrm>
        <a:prstGeom prst="upArrowCallout">
          <a:avLst/>
        </a:prstGeom>
        <a:solidFill>
          <a:srgbClr val="6447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Tier 2 – Key Stakeholders for Groups of Threats</a:t>
          </a:r>
          <a:endParaRPr lang="en-CA" sz="1800" kern="1200" dirty="0"/>
        </a:p>
      </dsp:txBody>
      <dsp:txXfrm rot="10800000">
        <a:off x="0" y="1166835"/>
        <a:ext cx="3528392" cy="1176863"/>
      </dsp:txXfrm>
    </dsp:sp>
    <dsp:sp modelId="{D455A041-37DB-40CA-B9B1-2BD42AA671C7}">
      <dsp:nvSpPr>
        <dsp:cNvPr id="0" name=""/>
        <dsp:cNvSpPr/>
      </dsp:nvSpPr>
      <dsp:spPr>
        <a:xfrm rot="10800000">
          <a:off x="0" y="1449"/>
          <a:ext cx="3528392" cy="1176863"/>
        </a:xfrm>
        <a:prstGeom prst="upArrowCallout">
          <a:avLst/>
        </a:prstGeom>
        <a:solidFill>
          <a:srgbClr val="6447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Tier 1 – Critical Participants in All Surveillance and Response</a:t>
          </a:r>
          <a:endParaRPr lang="en-CA" sz="1800" kern="1200" dirty="0"/>
        </a:p>
      </dsp:txBody>
      <dsp:txXfrm rot="10800000">
        <a:off x="0" y="1449"/>
        <a:ext cx="3528392" cy="117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4DD8-F51E-DF47-A24F-B11E9F28078F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758CE-6724-CF48-A0A9-E6CD2A7B3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196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171A-6A4E-A54F-8BAF-3DEE7FDBA488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635E3-27B1-D34E-83D6-FAC1BA38F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615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497153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05" y="3195013"/>
            <a:ext cx="3756493" cy="18877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0398" y="797546"/>
            <a:ext cx="872125" cy="872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6205" y="3195013"/>
            <a:ext cx="3756493" cy="18877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70398" y="797546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2" name="Group 16"/>
          <p:cNvGrpSpPr/>
          <p:nvPr userDrawn="1"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7468345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67338"/>
            <a:ext cx="7412314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15068"/>
            <a:ext cx="872125" cy="872125"/>
          </a:xfrm>
          <a:prstGeom prst="rect">
            <a:avLst/>
          </a:prstGeom>
        </p:spPr>
      </p:pic>
      <p:grpSp>
        <p:nvGrpSpPr>
          <p:cNvPr id="18" name="Group 16"/>
          <p:cNvGrpSpPr/>
          <p:nvPr userDrawn="1"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511506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9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44927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4289136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2" name="Group 16"/>
          <p:cNvGrpSpPr/>
          <p:nvPr userDrawn="1"/>
        </p:nvGrpSpPr>
        <p:grpSpPr>
          <a:xfrm>
            <a:off x="284165" y="4289136"/>
            <a:ext cx="8576373" cy="137411"/>
            <a:chOff x="284163" y="1759424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2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1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3" y="4953002"/>
            <a:ext cx="2472017" cy="12460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6" y="4419601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8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Group 16"/>
          <p:cNvGrpSpPr/>
          <p:nvPr userDrawn="1"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6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7" y="5367338"/>
            <a:ext cx="5653507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9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Group 16"/>
          <p:cNvGrpSpPr/>
          <p:nvPr userDrawn="1"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338" y="1727200"/>
            <a:ext cx="8307387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3860800"/>
            <a:ext cx="8307387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FE709-5BAA-2141-AA8B-75F62F274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6"/>
          <p:cNvGrpSpPr/>
          <p:nvPr userDrawn="1"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8" name="Rectangle 2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476205" y="5829425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5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6"/>
          <p:cNvGrpSpPr/>
          <p:nvPr userDrawn="1"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76205" y="5864699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grpSp>
        <p:nvGrpSpPr>
          <p:cNvPr id="24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5" name="Rectangle 2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grpSp>
        <p:nvGrpSpPr>
          <p:cNvPr id="29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30" name="Rectangle 2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grpSp>
        <p:nvGrpSpPr>
          <p:cNvPr id="13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grpSp>
        <p:nvGrpSpPr>
          <p:cNvPr id="20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2017059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497692"/>
            <a:ext cx="7276684" cy="484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6" y="444728"/>
            <a:ext cx="7330468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788031"/>
            <a:ext cx="872125" cy="872125"/>
          </a:xfrm>
          <a:prstGeom prst="rect">
            <a:avLst/>
          </a:prstGeom>
        </p:spPr>
      </p:pic>
      <p:grpSp>
        <p:nvGrpSpPr>
          <p:cNvPr id="14" name="Group 16"/>
          <p:cNvGrpSpPr/>
          <p:nvPr userDrawn="1"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788031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8" name="Rectangle 2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476205" y="5829425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6"/>
          <p:cNvGrpSpPr/>
          <p:nvPr userDrawn="1"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5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76205" y="5864699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16"/>
          <p:cNvGrpSpPr/>
          <p:nvPr userDrawn="1"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3" name="Rectangle 2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5" name="Rectangle 2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15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30" name="Rectangle 2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13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16"/>
          <p:cNvGrpSpPr/>
          <p:nvPr userDrawn="1"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5" y="2133601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1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Nigel Lightfoot CBE, Director General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31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Innovative Operational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Speeding up accurate surveillance</a:t>
            </a:r>
          </a:p>
          <a:p>
            <a:r>
              <a:rPr lang="en-US" dirty="0" smtClean="0"/>
              <a:t>Accelerating responses</a:t>
            </a:r>
          </a:p>
          <a:p>
            <a:r>
              <a:rPr lang="en-US" dirty="0" smtClean="0"/>
              <a:t>Reducing time to action</a:t>
            </a:r>
          </a:p>
          <a:p>
            <a:r>
              <a:rPr lang="en-US" dirty="0" smtClean="0"/>
              <a:t>Joining up actions</a:t>
            </a:r>
          </a:p>
          <a:p>
            <a:r>
              <a:rPr lang="en-US" dirty="0" smtClean="0"/>
              <a:t>Joining up data streams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30383"/>
            <a:ext cx="8858252" cy="967840"/>
          </a:xfrm>
        </p:spPr>
        <p:txBody>
          <a:bodyPr/>
          <a:lstStyle/>
          <a:p>
            <a:r>
              <a:rPr lang="en-US" dirty="0" smtClean="0"/>
              <a:t>Holistic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023" y="2133601"/>
            <a:ext cx="7400229" cy="4483320"/>
          </a:xfrm>
        </p:spPr>
        <p:txBody>
          <a:bodyPr>
            <a:normAutofit/>
          </a:bodyPr>
          <a:lstStyle/>
          <a:p>
            <a:r>
              <a:rPr lang="en-US" dirty="0" smtClean="0"/>
              <a:t>Recognition </a:t>
            </a:r>
          </a:p>
          <a:p>
            <a:r>
              <a:rPr lang="en-US" dirty="0" smtClean="0"/>
              <a:t>Field testing</a:t>
            </a:r>
          </a:p>
          <a:p>
            <a:r>
              <a:rPr lang="en-US" dirty="0" smtClean="0"/>
              <a:t>Laboratory confirmation</a:t>
            </a:r>
          </a:p>
          <a:p>
            <a:r>
              <a:rPr lang="en-US" dirty="0" smtClean="0"/>
              <a:t>Field investigation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Data gathering</a:t>
            </a:r>
          </a:p>
          <a:p>
            <a:r>
              <a:rPr lang="en-US" dirty="0" smtClean="0"/>
              <a:t>Communication and sharing at all steps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</a:t>
            </a:r>
            <a:r>
              <a:rPr lang="en-US" dirty="0" err="1" smtClean="0"/>
              <a:t>Coronavirus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Cases in Jordan</a:t>
            </a:r>
          </a:p>
          <a:p>
            <a:r>
              <a:rPr lang="en-US" dirty="0" smtClean="0"/>
              <a:t>Agreed SARI protocol		May 2013</a:t>
            </a:r>
          </a:p>
          <a:p>
            <a:r>
              <a:rPr lang="en-US" dirty="0" smtClean="0"/>
              <a:t>Laboratory capabilities		Workshop</a:t>
            </a:r>
          </a:p>
          <a:p>
            <a:pPr lvl="1"/>
            <a:r>
              <a:rPr lang="en-US" dirty="0" smtClean="0"/>
              <a:t>Detection			</a:t>
            </a:r>
            <a:r>
              <a:rPr lang="en-US" sz="2400" dirty="0" smtClean="0"/>
              <a:t>July 2013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Serology</a:t>
            </a:r>
          </a:p>
          <a:p>
            <a:r>
              <a:rPr lang="en-US" dirty="0" smtClean="0"/>
              <a:t>Communication via website	July 2013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5" y="2133601"/>
            <a:ext cx="7076747" cy="4724399"/>
          </a:xfrm>
        </p:spPr>
        <p:txBody>
          <a:bodyPr/>
          <a:lstStyle/>
          <a:p>
            <a:r>
              <a:rPr lang="en-US" u="sng" dirty="0" smtClean="0"/>
              <a:t>Trusted</a:t>
            </a:r>
            <a:r>
              <a:rPr lang="en-US" dirty="0" smtClean="0"/>
              <a:t> networks.</a:t>
            </a:r>
          </a:p>
          <a:p>
            <a:r>
              <a:rPr lang="en-US" dirty="0" smtClean="0"/>
              <a:t>Sharing of information early.</a:t>
            </a:r>
          </a:p>
          <a:p>
            <a:r>
              <a:rPr lang="en-US" dirty="0" smtClean="0"/>
              <a:t>Improved capabilities and capacity.</a:t>
            </a:r>
          </a:p>
          <a:p>
            <a:r>
              <a:rPr lang="en-US" dirty="0" smtClean="0"/>
              <a:t>Emergency response improved.</a:t>
            </a:r>
          </a:p>
          <a:p>
            <a:r>
              <a:rPr lang="en-US" dirty="0" smtClean="0"/>
              <a:t>Successful working with WHO, OIE and FAO.</a:t>
            </a:r>
          </a:p>
          <a:p>
            <a:r>
              <a:rPr lang="en-US" dirty="0" smtClean="0"/>
              <a:t>The next pandemic threat is spotted early and actions initiated.</a:t>
            </a:r>
          </a:p>
          <a:p>
            <a:r>
              <a:rPr lang="en-US" dirty="0" smtClean="0"/>
              <a:t>Sustainable funding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CORDS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1894901"/>
            <a:ext cx="8574087" cy="4231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cs typeface="Helvetica" pitchFamily="34" charset="0"/>
              </a:rPr>
              <a:t>From Surveillance to Intelligence</a:t>
            </a:r>
            <a:endParaRPr lang="en-US" sz="4000" b="1" dirty="0"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5044" y="2939654"/>
            <a:ext cx="1483605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Communication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7937" y="4671146"/>
            <a:ext cx="1419339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National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Laboratory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0831" y="4671146"/>
            <a:ext cx="1439537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Communication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725" y="4671146"/>
            <a:ext cx="1461571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Laboratory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742" y="2939654"/>
            <a:ext cx="1461571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Recognition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0832" y="2939654"/>
            <a:ext cx="1450554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Early</a:t>
            </a:r>
          </a:p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Communications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7937" y="2939654"/>
            <a:ext cx="1441373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Field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Diagnostics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46313" y="3150824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ight Arrow 15"/>
          <p:cNvSpPr/>
          <p:nvPr/>
        </p:nvSpPr>
        <p:spPr>
          <a:xfrm>
            <a:off x="3960586" y="3137969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ight Arrow 16"/>
          <p:cNvSpPr/>
          <p:nvPr/>
        </p:nvSpPr>
        <p:spPr>
          <a:xfrm>
            <a:off x="5987714" y="3160003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ight Arrow 17"/>
          <p:cNvSpPr/>
          <p:nvPr/>
        </p:nvSpPr>
        <p:spPr>
          <a:xfrm>
            <a:off x="8057072" y="315816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Down Arrow 18"/>
          <p:cNvSpPr/>
          <p:nvPr/>
        </p:nvSpPr>
        <p:spPr>
          <a:xfrm>
            <a:off x="3117773" y="3644733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Down Arrow 19"/>
          <p:cNvSpPr/>
          <p:nvPr/>
        </p:nvSpPr>
        <p:spPr>
          <a:xfrm>
            <a:off x="7203242" y="3664929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2798280" y="391098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2732" y="392016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955492" y="487865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ight Arrow 23"/>
          <p:cNvSpPr/>
          <p:nvPr/>
        </p:nvSpPr>
        <p:spPr>
          <a:xfrm>
            <a:off x="3949569" y="487865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ight Arrow 24"/>
          <p:cNvSpPr/>
          <p:nvPr/>
        </p:nvSpPr>
        <p:spPr>
          <a:xfrm>
            <a:off x="115653" y="4911706"/>
            <a:ext cx="358067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Down Arrow 25"/>
          <p:cNvSpPr/>
          <p:nvPr/>
        </p:nvSpPr>
        <p:spPr>
          <a:xfrm>
            <a:off x="3104918" y="5383581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796442" y="561678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3359" y="6282235"/>
            <a:ext cx="603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cs typeface="Helvetica" pitchFamily="34" charset="0"/>
              </a:rPr>
              <a:t>Early Communication is the Key!!!</a:t>
            </a:r>
            <a:endParaRPr lang="en-CA" sz="2800" b="1" dirty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ords-network-map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3096" t="21917" b="18519"/>
          <a:stretch/>
        </p:blipFill>
        <p:spPr>
          <a:xfrm>
            <a:off x="268825" y="159299"/>
            <a:ext cx="9400995" cy="4621978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CORDS Network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Six Major Regional Networks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72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lue-map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071" r="-207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CORDS Strategic Orientation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 to 2015: Priorities, Strategies, Performance and Feedback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32939" y="4347208"/>
            <a:ext cx="106364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Feedback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906107" y="945638"/>
            <a:ext cx="3276600" cy="901700"/>
          </a:xfrm>
          <a:prstGeom prst="rightArrow">
            <a:avLst>
              <a:gd name="adj1" fmla="val 64083"/>
              <a:gd name="adj2" fmla="val 74106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906107" y="1697401"/>
            <a:ext cx="3276600" cy="901700"/>
          </a:xfrm>
          <a:prstGeom prst="rightArrow">
            <a:avLst>
              <a:gd name="adj1" fmla="val 67296"/>
              <a:gd name="adj2" fmla="val 72727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906107" y="2519574"/>
            <a:ext cx="3276600" cy="901700"/>
          </a:xfrm>
          <a:prstGeom prst="rightArrow">
            <a:avLst>
              <a:gd name="adj1" fmla="val 74204"/>
              <a:gd name="adj2" fmla="val 72424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906107" y="3324857"/>
            <a:ext cx="3276600" cy="901700"/>
          </a:xfrm>
          <a:prstGeom prst="rightArrow">
            <a:avLst>
              <a:gd name="adj1" fmla="val 69102"/>
              <a:gd name="adj2" fmla="val 70405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906107" y="1126613"/>
            <a:ext cx="289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Knowledge Generation, </a:t>
            </a:r>
            <a:r>
              <a:rPr lang="en-US" sz="1000" b="1" dirty="0" err="1">
                <a:solidFill>
                  <a:schemeClr val="bg1"/>
                </a:solidFill>
                <a:latin typeface="Arial" charset="0"/>
              </a:rPr>
              <a:t>Mgmt</a:t>
            </a: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and Sharing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Joint Research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Resource Sharing</a:t>
            </a:r>
            <a:endParaRPr lang="en-CA" sz="1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94971" y="2408810"/>
            <a:ext cx="1347064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CORDS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2012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797907" y="1390474"/>
            <a:ext cx="1811427" cy="267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CORDS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2015</a:t>
            </a:r>
          </a:p>
          <a:p>
            <a:pPr algn="ctr" eaLnBrk="1" hangingPunct="1">
              <a:lnSpc>
                <a:spcPct val="9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World class coordination and support network linking regional disease surveillance networks to improve global capacity to respond to infectious diseases.  </a:t>
            </a:r>
            <a:endParaRPr lang="en-US" sz="1400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906107" y="1849801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Engagement of Human, Animal and Environmental Health Organizations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Endorsement of Multi-</a:t>
            </a:r>
            <a:r>
              <a:rPr lang="en-US" sz="1000" b="1" dirty="0" err="1">
                <a:solidFill>
                  <a:srgbClr val="FFFFFF"/>
                </a:solidFill>
                <a:latin typeface="Arial" charset="0"/>
              </a:rPr>
              <a:t>Sectoral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Initiatives</a:t>
            </a:r>
          </a:p>
          <a:p>
            <a:pPr>
              <a:buFont typeface="Arial" charset="0"/>
              <a:buChar char="•"/>
            </a:pP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906107" y="3509135"/>
            <a:ext cx="3276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Strengthening of Existing </a:t>
            </a: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Networks</a:t>
            </a:r>
          </a:p>
          <a:p>
            <a:pPr>
              <a:buFont typeface="Arial"/>
              <a:buChar char="•"/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 Identifying and </a:t>
            </a:r>
            <a:r>
              <a:rPr lang="en-US" sz="1000" b="1" dirty="0" err="1" smtClean="0">
                <a:solidFill>
                  <a:srgbClr val="FFFFFF"/>
                </a:solidFill>
                <a:latin typeface="Arial" charset="0"/>
              </a:rPr>
              <a:t>Comitting</a:t>
            </a: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 New Funders 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Promotion of the Development of </a:t>
            </a: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New Networks</a:t>
            </a: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906107" y="2702137"/>
            <a:ext cx="312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 Innovating Operational Research Projects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Encouragement of Co-Development Projects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Piloting of Advances in Surveillance</a:t>
            </a: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732521" y="1923467"/>
            <a:ext cx="116931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2. Advancing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  One </a:t>
            </a:r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Health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1722440" y="2792280"/>
            <a:ext cx="118366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3. Innovative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   Research</a:t>
            </a:r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783063" y="1126613"/>
            <a:ext cx="106652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!. Improving 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  Capacity</a:t>
            </a:r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1722440" y="3505937"/>
            <a:ext cx="117939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4. Building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   Sustained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  Networks            </a:t>
            </a:r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5993368" y="630852"/>
            <a:ext cx="1281739" cy="30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Performance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658346" y="1126613"/>
            <a:ext cx="0" cy="310652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42035" y="1126613"/>
            <a:ext cx="0" cy="310652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657702" y="630852"/>
            <a:ext cx="147939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Key Strategies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167457" y="630852"/>
            <a:ext cx="2078326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Strategic Priorities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029115" y="996950"/>
            <a:ext cx="1259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029115" y="4347208"/>
            <a:ext cx="1259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48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CORDS Funding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81505" y="2133601"/>
            <a:ext cx="7076747" cy="3992563"/>
          </a:xfrm>
        </p:spPr>
        <p:txBody>
          <a:bodyPr/>
          <a:lstStyle/>
          <a:p>
            <a:r>
              <a:rPr lang="en-US" dirty="0" smtClean="0"/>
              <a:t>Objective 1 – Rockefeller $1.5M  2 years</a:t>
            </a:r>
          </a:p>
          <a:p>
            <a:r>
              <a:rPr lang="en-US" dirty="0" smtClean="0"/>
              <a:t>Objective 3 – Gates	    $1.0M  2 years</a:t>
            </a:r>
          </a:p>
          <a:p>
            <a:r>
              <a:rPr lang="en-US" dirty="0" smtClean="0"/>
              <a:t>Objective 4 – </a:t>
            </a:r>
            <a:r>
              <a:rPr lang="en-US" dirty="0" err="1" smtClean="0"/>
              <a:t>Skoll</a:t>
            </a:r>
            <a:r>
              <a:rPr lang="en-US" dirty="0" smtClean="0"/>
              <a:t>	    $1.0M  2 years</a:t>
            </a:r>
          </a:p>
          <a:p>
            <a:r>
              <a:rPr lang="en-US" dirty="0" smtClean="0"/>
              <a:t>Objective 2 – not funded yet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CORDS Headquarters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</a:p>
          <a:p>
            <a:r>
              <a:rPr lang="en-US" dirty="0" smtClean="0"/>
              <a:t>Based in Lyon</a:t>
            </a:r>
          </a:p>
          <a:p>
            <a:r>
              <a:rPr lang="en-US" dirty="0" smtClean="0"/>
              <a:t>Executive Director + Executive Assistant</a:t>
            </a:r>
          </a:p>
          <a:p>
            <a:r>
              <a:rPr lang="en-US" dirty="0" err="1" smtClean="0"/>
              <a:t>Programme</a:t>
            </a:r>
            <a:r>
              <a:rPr lang="en-US" dirty="0" smtClean="0"/>
              <a:t> Manager</a:t>
            </a:r>
          </a:p>
          <a:p>
            <a:r>
              <a:rPr lang="en-US" dirty="0" smtClean="0"/>
              <a:t>IT and Knowledge Manager</a:t>
            </a:r>
          </a:p>
          <a:p>
            <a:r>
              <a:rPr lang="en-US" dirty="0" smtClean="0"/>
              <a:t>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Cords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5" y="2133601"/>
            <a:ext cx="7076747" cy="43727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Mapping the Networks</a:t>
            </a:r>
          </a:p>
          <a:p>
            <a:r>
              <a:rPr lang="en-US" dirty="0" smtClean="0"/>
              <a:t>Stakeholder Mapping and Engagement</a:t>
            </a:r>
          </a:p>
          <a:p>
            <a:r>
              <a:rPr lang="en-US" dirty="0" smtClean="0"/>
              <a:t>Web portal for virtual library and trusted communications</a:t>
            </a:r>
          </a:p>
          <a:p>
            <a:r>
              <a:rPr lang="en-US" dirty="0" smtClean="0"/>
              <a:t>Annual Networks Workshop</a:t>
            </a:r>
          </a:p>
          <a:p>
            <a:r>
              <a:rPr lang="en-US" dirty="0" smtClean="0"/>
              <a:t>Innovative Operational Research Projects</a:t>
            </a:r>
          </a:p>
          <a:p>
            <a:r>
              <a:rPr lang="en-US" dirty="0" smtClean="0"/>
              <a:t>One health workshops</a:t>
            </a:r>
          </a:p>
          <a:p>
            <a:r>
              <a:rPr lang="en-US" dirty="0" smtClean="0"/>
              <a:t>Advocacy on behalf of the Networks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Stakeholder Mapping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disease surveillance activity beyond the silos</a:t>
            </a:r>
          </a:p>
          <a:p>
            <a:r>
              <a:rPr lang="en-US" dirty="0" smtClean="0"/>
              <a:t>One health aspect of modern health threats requires awareness of and linkage with other related networks</a:t>
            </a:r>
          </a:p>
          <a:p>
            <a:r>
              <a:rPr lang="en-US" dirty="0" smtClean="0"/>
              <a:t>Improve everyone’s knowledge of networks</a:t>
            </a:r>
          </a:p>
          <a:p>
            <a:r>
              <a:rPr lang="en-US" dirty="0" smtClean="0"/>
              <a:t>Publish interactive networks model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51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Stakeholder Mapping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668704" y="1919910"/>
          <a:ext cx="3350552" cy="426424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932040" y="1919910"/>
          <a:ext cx="3528392" cy="426424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1"/>
          <p:cNvSpPr txBox="1">
            <a:spLocks noChangeArrowheads="1"/>
          </p:cNvSpPr>
          <p:nvPr/>
        </p:nvSpPr>
        <p:spPr bwMode="auto">
          <a:xfrm>
            <a:off x="1601788" y="6278109"/>
            <a:ext cx="1468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Geographic</a:t>
            </a:r>
            <a:endParaRPr lang="en-CA" b="1" i="1" dirty="0"/>
          </a:p>
        </p:txBody>
      </p:sp>
      <p:sp>
        <p:nvSpPr>
          <p:cNvPr id="8" name="Right Arrow 7"/>
          <p:cNvSpPr/>
          <p:nvPr/>
        </p:nvSpPr>
        <p:spPr>
          <a:xfrm>
            <a:off x="3995738" y="6328622"/>
            <a:ext cx="1152525" cy="3603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TextBox 61"/>
          <p:cNvSpPr txBox="1">
            <a:spLocks noChangeArrowheads="1"/>
          </p:cNvSpPr>
          <p:nvPr/>
        </p:nvSpPr>
        <p:spPr bwMode="auto">
          <a:xfrm>
            <a:off x="6010275" y="6327035"/>
            <a:ext cx="1350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Functional</a:t>
            </a:r>
            <a:endParaRPr lang="en-CA" b="1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51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CORDS Web Portal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Four areas</a:t>
            </a:r>
          </a:p>
          <a:p>
            <a:r>
              <a:rPr lang="en-US" dirty="0" smtClean="0"/>
              <a:t>Corporate public facing</a:t>
            </a:r>
          </a:p>
          <a:p>
            <a:r>
              <a:rPr lang="en-US" dirty="0" smtClean="0"/>
              <a:t>Virtual library of documents and protocols</a:t>
            </a:r>
          </a:p>
          <a:p>
            <a:r>
              <a:rPr lang="en-US" dirty="0" smtClean="0"/>
              <a:t>Password protected</a:t>
            </a:r>
          </a:p>
          <a:p>
            <a:pPr lvl="1"/>
            <a:r>
              <a:rPr lang="en-US" dirty="0" smtClean="0"/>
              <a:t>Discussion forum</a:t>
            </a:r>
          </a:p>
          <a:p>
            <a:pPr lvl="1"/>
            <a:r>
              <a:rPr lang="en-US" dirty="0" smtClean="0"/>
              <a:t>Document development</a:t>
            </a:r>
          </a:p>
          <a:p>
            <a:r>
              <a:rPr lang="en-US" dirty="0" smtClean="0"/>
              <a:t>Daily news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Custom 2">
      <a:dk1>
        <a:sysClr val="windowText" lastClr="000000"/>
      </a:dk1>
      <a:lt1>
        <a:sysClr val="window" lastClr="FFFFFF"/>
      </a:lt1>
      <a:dk2>
        <a:srgbClr val="154CA7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CORDS Slides.pptx</Template>
  <TotalTime>863</TotalTime>
  <Words>495</Words>
  <Application>Microsoft Macintosh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Spectrum</vt:lpstr>
      <vt:lpstr>Developing Networks</vt:lpstr>
      <vt:lpstr>The CORDS Network</vt:lpstr>
      <vt:lpstr>CORDS Strategic Orientation</vt:lpstr>
      <vt:lpstr>CORDS Funding</vt:lpstr>
      <vt:lpstr>The CORDS Headquarters</vt:lpstr>
      <vt:lpstr>The Cords Programme</vt:lpstr>
      <vt:lpstr>Stakeholder Mapping</vt:lpstr>
      <vt:lpstr>Stakeholder Mapping</vt:lpstr>
      <vt:lpstr>The CORDS Web Portal</vt:lpstr>
      <vt:lpstr>Innovative Operational Research</vt:lpstr>
      <vt:lpstr>Holistic Surveillance</vt:lpstr>
      <vt:lpstr>Novel Coronavirus</vt:lpstr>
      <vt:lpstr>Measurement of Success</vt:lpstr>
      <vt:lpstr>The CORDS Concept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Lightfoot</dc:creator>
  <cp:lastModifiedBy>Nigel Lightfoot</cp:lastModifiedBy>
  <cp:revision>46</cp:revision>
  <dcterms:created xsi:type="dcterms:W3CDTF">2013-03-24T10:47:11Z</dcterms:created>
  <dcterms:modified xsi:type="dcterms:W3CDTF">2013-03-24T10:48:12Z</dcterms:modified>
</cp:coreProperties>
</file>