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289" r:id="rId4"/>
    <p:sldId id="259" r:id="rId5"/>
    <p:sldId id="294" r:id="rId6"/>
    <p:sldId id="260" r:id="rId7"/>
    <p:sldId id="295" r:id="rId8"/>
    <p:sldId id="287" r:id="rId9"/>
    <p:sldId id="275" r:id="rId10"/>
    <p:sldId id="298" r:id="rId11"/>
    <p:sldId id="300" r:id="rId12"/>
    <p:sldId id="282" r:id="rId13"/>
    <p:sldId id="296" r:id="rId14"/>
    <p:sldId id="297" r:id="rId15"/>
    <p:sldId id="283" r:id="rId16"/>
    <p:sldId id="277" r:id="rId17"/>
    <p:sldId id="291" r:id="rId18"/>
    <p:sldId id="293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3C3"/>
    <a:srgbClr val="644783"/>
    <a:srgbClr val="79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76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4DD8-F51E-DF47-A24F-B11E9F28078F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58CE-6724-CF48-A0A9-E6CD2A7B3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6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171A-6A4E-A54F-8BAF-3DEE7FDBA488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635E3-27B1-D34E-83D6-FAC1BA38F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35E3-27B1-D34E-83D6-FAC1BA38FB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5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497153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05" y="3195013"/>
            <a:ext cx="3756493" cy="18877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0398" y="797546"/>
            <a:ext cx="872125" cy="872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6205" y="3195013"/>
            <a:ext cx="3756493" cy="18877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70398" y="797546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2" name="Group 16"/>
          <p:cNvGrpSpPr/>
          <p:nvPr userDrawn="1"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7468345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67338"/>
            <a:ext cx="7412314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15068"/>
            <a:ext cx="872125" cy="872125"/>
          </a:xfrm>
          <a:prstGeom prst="rect">
            <a:avLst/>
          </a:prstGeom>
        </p:spPr>
      </p:pic>
      <p:grpSp>
        <p:nvGrpSpPr>
          <p:cNvPr id="18" name="Group 16"/>
          <p:cNvGrpSpPr/>
          <p:nvPr userDrawn="1"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511506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44927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4289136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2" name="Group 16"/>
          <p:cNvGrpSpPr/>
          <p:nvPr userDrawn="1"/>
        </p:nvGrpSpPr>
        <p:grpSpPr>
          <a:xfrm>
            <a:off x="284165" y="4289136"/>
            <a:ext cx="8576373" cy="137411"/>
            <a:chOff x="284163" y="1759424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2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1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3" y="4953002"/>
            <a:ext cx="2472017" cy="12460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6" y="4419601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8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Group 16"/>
          <p:cNvGrpSpPr/>
          <p:nvPr userDrawn="1"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6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7" y="5367338"/>
            <a:ext cx="5653507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9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Group 16"/>
          <p:cNvGrpSpPr/>
          <p:nvPr userDrawn="1"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38" y="1727200"/>
            <a:ext cx="8307387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3860800"/>
            <a:ext cx="8307387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FE709-5BAA-2141-AA8B-75F62F274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6"/>
          <p:cNvGrpSpPr/>
          <p:nvPr userDrawn="1"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8" name="Rectangle 2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476205" y="5829425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6"/>
          <p:cNvGrpSpPr/>
          <p:nvPr userDrawn="1"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76205" y="5864699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grpSp>
        <p:nvGrpSpPr>
          <p:cNvPr id="24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5" name="Rectangle 2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grpSp>
        <p:nvGrpSpPr>
          <p:cNvPr id="29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30" name="Rectangle 2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grpSp>
        <p:nvGrpSpPr>
          <p:cNvPr id="13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grpSp>
        <p:nvGrpSpPr>
          <p:cNvPr id="20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2017059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497692"/>
            <a:ext cx="72766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6" y="444728"/>
            <a:ext cx="7330468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788031"/>
            <a:ext cx="872125" cy="872125"/>
          </a:xfrm>
          <a:prstGeom prst="rect">
            <a:avLst/>
          </a:prstGeom>
        </p:spPr>
      </p:pic>
      <p:grpSp>
        <p:nvGrpSpPr>
          <p:cNvPr id="14" name="Group 16"/>
          <p:cNvGrpSpPr/>
          <p:nvPr userDrawn="1"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788031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8" name="Rectangle 2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476205" y="5829425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6"/>
          <p:cNvGrpSpPr/>
          <p:nvPr userDrawn="1"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76205" y="5864699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16"/>
          <p:cNvGrpSpPr/>
          <p:nvPr userDrawn="1"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3" name="Rectangle 2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5" name="Rectangle 2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15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30" name="Rectangle 2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13" name="Group 16"/>
          <p:cNvGrpSpPr/>
          <p:nvPr userDrawn="1"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16"/>
          <p:cNvGrpSpPr/>
          <p:nvPr userDrawn="1"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5" y="2133601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22/08/2013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1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Nigel Lightfoot CBE, Executive Director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4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DS - EAIDSNet Map 27-06-13 v.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9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communication training</a:t>
            </a:r>
          </a:p>
          <a:p>
            <a:r>
              <a:rPr lang="en-US" dirty="0" smtClean="0"/>
              <a:t>Building trust</a:t>
            </a:r>
          </a:p>
          <a:p>
            <a:r>
              <a:rPr lang="en-US" dirty="0" smtClean="0"/>
              <a:t>Communication is </a:t>
            </a:r>
            <a:r>
              <a:rPr lang="en-US" b="1" i="1" dirty="0" smtClean="0"/>
              <a:t>earlier</a:t>
            </a:r>
            <a:r>
              <a:rPr lang="en-US" dirty="0" smtClean="0"/>
              <a:t>, </a:t>
            </a:r>
            <a:r>
              <a:rPr lang="en-US" b="1" i="1" dirty="0" smtClean="0"/>
              <a:t>closer</a:t>
            </a:r>
            <a:r>
              <a:rPr lang="en-US" dirty="0" smtClean="0"/>
              <a:t> to the event and </a:t>
            </a:r>
            <a:r>
              <a:rPr lang="en-US" b="1" i="1" dirty="0" smtClean="0"/>
              <a:t>better</a:t>
            </a:r>
          </a:p>
          <a:p>
            <a:r>
              <a:rPr lang="en-US" dirty="0" smtClean="0"/>
              <a:t>Network communications policy and strategy</a:t>
            </a:r>
          </a:p>
          <a:p>
            <a:r>
              <a:rPr lang="en-US" dirty="0" smtClean="0"/>
              <a:t>Building cross border communication teams</a:t>
            </a:r>
          </a:p>
          <a:p>
            <a:r>
              <a:rPr lang="en-US" dirty="0" smtClean="0"/>
              <a:t>Utilizing the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8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CORDS Web Portal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Four areas</a:t>
            </a:r>
          </a:p>
          <a:p>
            <a:r>
              <a:rPr lang="en-US" dirty="0" smtClean="0"/>
              <a:t>Corporate public facing</a:t>
            </a:r>
          </a:p>
          <a:p>
            <a:r>
              <a:rPr lang="en-US" dirty="0" smtClean="0"/>
              <a:t>Virtual library of documents and protocols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Password protected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Discussion forum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Document development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Daily news alert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an Alerting Service?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Encourages interaction of regional network members in a global exchange of information</a:t>
            </a:r>
          </a:p>
          <a:p>
            <a:r>
              <a:rPr lang="en-US" dirty="0" smtClean="0"/>
              <a:t>Encourages regional network members to participate in CORDS information sharing initiatives</a:t>
            </a:r>
          </a:p>
          <a:p>
            <a:r>
              <a:rPr lang="en-US" dirty="0" smtClean="0"/>
              <a:t>Promotes development of CORDS culture of one integrated global network of networks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DF3B-5185-5840-AC47-15581B16B4C3}" type="datetime1">
              <a:rPr lang="en-GB" smtClean="0"/>
              <a:t>22/08/2013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DDBC-9272-194E-A437-948AB2E72D3D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www.nlintelligence.com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emerging threat surveillance, news and analysis</a:t>
            </a:r>
          </a:p>
          <a:p>
            <a:r>
              <a:rPr lang="en-US" dirty="0" smtClean="0"/>
              <a:t>Delivered daily with a weekly digest</a:t>
            </a:r>
          </a:p>
          <a:p>
            <a:r>
              <a:rPr lang="en-US" dirty="0" smtClean="0"/>
              <a:t>Ad hoc alerts for serious threats</a:t>
            </a:r>
          </a:p>
          <a:p>
            <a:r>
              <a:rPr lang="en-US" dirty="0" smtClean="0"/>
              <a:t>Risk Assessments and Situation Reports for ongoing serious threats as they develop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6179-9B98-DD4F-8268-11AC3A7B99C5}" type="datetime1">
              <a:rPr lang="en-GB" smtClean="0"/>
              <a:t>22/08/2013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DDBC-9272-194E-A437-948AB2E72D3D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www.nlintelligence.com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2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Innovative Operational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Mobile phone technology and surveillance</a:t>
            </a:r>
          </a:p>
          <a:p>
            <a:r>
              <a:rPr lang="en-US" dirty="0" smtClean="0"/>
              <a:t>Speeding up accurate surveillance</a:t>
            </a:r>
          </a:p>
          <a:p>
            <a:r>
              <a:rPr lang="en-US" dirty="0" smtClean="0"/>
              <a:t>Cross border</a:t>
            </a:r>
          </a:p>
          <a:p>
            <a:r>
              <a:rPr lang="en-US" dirty="0" smtClean="0"/>
              <a:t>Accelerating responses</a:t>
            </a:r>
          </a:p>
          <a:p>
            <a:r>
              <a:rPr lang="en-US" dirty="0" smtClean="0"/>
              <a:t>Reducing time to action</a:t>
            </a:r>
          </a:p>
          <a:p>
            <a:r>
              <a:rPr lang="en-US" dirty="0" smtClean="0"/>
              <a:t>Joining up actions</a:t>
            </a:r>
          </a:p>
          <a:p>
            <a:r>
              <a:rPr lang="en-US" dirty="0" smtClean="0"/>
              <a:t>Joining up data streams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CORDS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1894901"/>
            <a:ext cx="8574087" cy="4231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cs typeface="Helvetica" pitchFamily="34" charset="0"/>
              </a:rPr>
              <a:t>From Surveillance to Intelligence</a:t>
            </a:r>
            <a:endParaRPr lang="en-US" sz="4000" b="1" dirty="0"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5044" y="2939654"/>
            <a:ext cx="1483605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Communication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7937" y="4671146"/>
            <a:ext cx="1419339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National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Laboratory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0831" y="4671146"/>
            <a:ext cx="1439537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Communication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725" y="4671146"/>
            <a:ext cx="1461571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Laboratory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742" y="2939654"/>
            <a:ext cx="1461571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Recognition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832" y="2939654"/>
            <a:ext cx="1450554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Early</a:t>
            </a:r>
          </a:p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Communications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7937" y="2939654"/>
            <a:ext cx="1441373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Field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Diagnostics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46313" y="3150824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ight Arrow 15"/>
          <p:cNvSpPr/>
          <p:nvPr/>
        </p:nvSpPr>
        <p:spPr>
          <a:xfrm>
            <a:off x="3960586" y="3137969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ght Arrow 16"/>
          <p:cNvSpPr/>
          <p:nvPr/>
        </p:nvSpPr>
        <p:spPr>
          <a:xfrm>
            <a:off x="5987714" y="3160003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ight Arrow 17"/>
          <p:cNvSpPr/>
          <p:nvPr/>
        </p:nvSpPr>
        <p:spPr>
          <a:xfrm>
            <a:off x="8057072" y="315816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Down Arrow 18"/>
          <p:cNvSpPr/>
          <p:nvPr/>
        </p:nvSpPr>
        <p:spPr>
          <a:xfrm>
            <a:off x="3117773" y="3644733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Down Arrow 19"/>
          <p:cNvSpPr/>
          <p:nvPr/>
        </p:nvSpPr>
        <p:spPr>
          <a:xfrm>
            <a:off x="7203242" y="3664929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2798280" y="391098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2732" y="392016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955492" y="487865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ight Arrow 23"/>
          <p:cNvSpPr/>
          <p:nvPr/>
        </p:nvSpPr>
        <p:spPr>
          <a:xfrm>
            <a:off x="3949569" y="487865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ight Arrow 24"/>
          <p:cNvSpPr/>
          <p:nvPr/>
        </p:nvSpPr>
        <p:spPr>
          <a:xfrm>
            <a:off x="115653" y="4911706"/>
            <a:ext cx="358067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Down Arrow 25"/>
          <p:cNvSpPr/>
          <p:nvPr/>
        </p:nvSpPr>
        <p:spPr>
          <a:xfrm>
            <a:off x="3104918" y="5383581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796442" y="561678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3359" y="6282235"/>
            <a:ext cx="603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cs typeface="Helvetica" pitchFamily="34" charset="0"/>
              </a:rPr>
              <a:t>Early Communication is the Key!!!</a:t>
            </a:r>
            <a:endParaRPr lang="en-CA" sz="2800" b="1" dirty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New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 Union Framework</a:t>
            </a:r>
          </a:p>
          <a:p>
            <a:r>
              <a:rPr lang="en-US" dirty="0" smtClean="0"/>
              <a:t>North Africa?</a:t>
            </a:r>
          </a:p>
          <a:p>
            <a:r>
              <a:rPr lang="en-US" dirty="0" smtClean="0"/>
              <a:t>West Africa?</a:t>
            </a:r>
          </a:p>
          <a:p>
            <a:r>
              <a:rPr lang="en-US" dirty="0" smtClean="0"/>
              <a:t>Pakistan/India/Bangladesh?</a:t>
            </a:r>
          </a:p>
          <a:p>
            <a:r>
              <a:rPr lang="en-US" dirty="0" smtClean="0"/>
              <a:t>Where would you find most 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0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CORDS and security </a:t>
            </a:r>
            <a:r>
              <a:rPr lang="en-US" dirty="0"/>
              <a:t>objectives?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485" y="1715318"/>
            <a:ext cx="7076747" cy="51426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Threat Agents are endemic</a:t>
            </a:r>
          </a:p>
          <a:p>
            <a:r>
              <a:rPr lang="en-US" dirty="0" smtClean="0"/>
              <a:t>Emerging threats</a:t>
            </a:r>
          </a:p>
          <a:p>
            <a:r>
              <a:rPr lang="en-US" dirty="0" smtClean="0"/>
              <a:t>Surveillance</a:t>
            </a:r>
          </a:p>
          <a:p>
            <a:pPr lvl="2"/>
            <a:r>
              <a:rPr lang="en-US" dirty="0" smtClean="0"/>
              <a:t>Earlier detection</a:t>
            </a:r>
          </a:p>
          <a:p>
            <a:pPr lvl="2"/>
            <a:r>
              <a:rPr lang="en-US" dirty="0" smtClean="0"/>
              <a:t>Earlier communication</a:t>
            </a:r>
          </a:p>
          <a:p>
            <a:pPr lvl="2"/>
            <a:r>
              <a:rPr lang="en-US" dirty="0" smtClean="0"/>
              <a:t>Earlier reporting</a:t>
            </a:r>
          </a:p>
          <a:p>
            <a:r>
              <a:rPr lang="en-US" dirty="0" smtClean="0"/>
              <a:t>Cross border and multilateral</a:t>
            </a:r>
          </a:p>
          <a:p>
            <a:r>
              <a:rPr lang="en-US" dirty="0" smtClean="0"/>
              <a:t>Attention to communication and building trust</a:t>
            </a:r>
          </a:p>
          <a:p>
            <a:r>
              <a:rPr lang="en-US" dirty="0" smtClean="0"/>
              <a:t>Capacity building</a:t>
            </a:r>
          </a:p>
          <a:p>
            <a:r>
              <a:rPr lang="en-US" dirty="0" smtClean="0"/>
              <a:t>Working with Chatham House and IFBA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USG </a:t>
            </a:r>
            <a:r>
              <a:rPr lang="en-US" dirty="0"/>
              <a:t>support </a:t>
            </a:r>
            <a:r>
              <a:rPr lang="en-US" dirty="0" smtClean="0"/>
              <a:t>to CORDS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5" y="1780788"/>
            <a:ext cx="7076747" cy="50772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model worth sustaining – well established, </a:t>
            </a:r>
            <a:r>
              <a:rPr lang="en-US" dirty="0"/>
              <a:t>t</a:t>
            </a:r>
            <a:r>
              <a:rPr lang="en-US" dirty="0" smtClean="0"/>
              <a:t>ax free, has a governance system.</a:t>
            </a:r>
          </a:p>
          <a:p>
            <a:r>
              <a:rPr lang="en-US" dirty="0" smtClean="0"/>
              <a:t>A platform for implementation</a:t>
            </a:r>
          </a:p>
          <a:p>
            <a:pPr marL="914400" lvl="2" indent="0">
              <a:buNone/>
            </a:pPr>
            <a:r>
              <a:rPr lang="en-US" dirty="0" smtClean="0"/>
              <a:t>Operations</a:t>
            </a:r>
          </a:p>
          <a:p>
            <a:pPr marL="914400" lvl="2" indent="0">
              <a:buNone/>
            </a:pPr>
            <a:r>
              <a:rPr lang="en-US" dirty="0" smtClean="0"/>
              <a:t>capacity </a:t>
            </a:r>
            <a:r>
              <a:rPr lang="en-US" dirty="0" smtClean="0"/>
              <a:t>building</a:t>
            </a:r>
          </a:p>
          <a:p>
            <a:pPr marL="914400" lvl="2" indent="0">
              <a:buNone/>
            </a:pPr>
            <a:r>
              <a:rPr lang="en-US" dirty="0"/>
              <a:t>i</a:t>
            </a:r>
            <a:r>
              <a:rPr lang="en-US" dirty="0" smtClean="0"/>
              <a:t>nnovative operational research</a:t>
            </a:r>
          </a:p>
          <a:p>
            <a:pPr marL="914400" lvl="2" indent="0">
              <a:buNone/>
            </a:pPr>
            <a:r>
              <a:rPr lang="en-US" dirty="0"/>
              <a:t>o</a:t>
            </a:r>
            <a:r>
              <a:rPr lang="en-US" dirty="0" smtClean="0"/>
              <a:t>ne health workshops</a:t>
            </a:r>
          </a:p>
          <a:p>
            <a:pPr marL="914400" lvl="2" indent="0">
              <a:buNone/>
            </a:pPr>
            <a:r>
              <a:rPr lang="en-US" dirty="0"/>
              <a:t>c</a:t>
            </a:r>
            <a:r>
              <a:rPr lang="en-US" dirty="0" smtClean="0"/>
              <a:t>ommunication – web portal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n</a:t>
            </a:r>
            <a:r>
              <a:rPr lang="en-US" dirty="0" smtClean="0"/>
              <a:t>ews alerting service</a:t>
            </a:r>
          </a:p>
          <a:p>
            <a:pPr marL="914400" lvl="2" indent="0">
              <a:buNone/>
            </a:pPr>
            <a:r>
              <a:rPr lang="en-US" dirty="0"/>
              <a:t>d</a:t>
            </a:r>
            <a:r>
              <a:rPr lang="en-US" dirty="0" smtClean="0"/>
              <a:t>evelopment of new networks</a:t>
            </a:r>
          </a:p>
          <a:p>
            <a:pPr marL="450850" indent="-342900"/>
            <a:r>
              <a:rPr lang="en-US" dirty="0" smtClean="0"/>
              <a:t>Sustaining CORDS</a:t>
            </a:r>
          </a:p>
          <a:p>
            <a:pPr marL="450850" indent="-342900"/>
            <a:r>
              <a:rPr lang="en-US" dirty="0" smtClean="0"/>
              <a:t>$10.3M - $12M over five years</a:t>
            </a:r>
          </a:p>
          <a:p>
            <a:pPr marL="450850" indent="-342900"/>
            <a:r>
              <a:rPr lang="en-US" dirty="0" smtClean="0"/>
              <a:t>Feedback and ? Seat on the board!</a:t>
            </a:r>
          </a:p>
          <a:p>
            <a:pPr marL="10795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out of visionary thinkers</a:t>
            </a:r>
          </a:p>
          <a:p>
            <a:pPr lvl="1"/>
            <a:r>
              <a:rPr lang="en-US" dirty="0" smtClean="0"/>
              <a:t>Sam Nunn</a:t>
            </a:r>
          </a:p>
          <a:p>
            <a:pPr lvl="1"/>
            <a:r>
              <a:rPr lang="en-US" dirty="0" smtClean="0"/>
              <a:t>Deborah </a:t>
            </a:r>
            <a:r>
              <a:rPr lang="en-US" dirty="0" err="1" smtClean="0"/>
              <a:t>Rosenblum</a:t>
            </a:r>
            <a:r>
              <a:rPr lang="en-US" dirty="0" smtClean="0"/>
              <a:t> - NTI</a:t>
            </a:r>
          </a:p>
          <a:p>
            <a:pPr lvl="1"/>
            <a:r>
              <a:rPr lang="en-US" dirty="0" smtClean="0"/>
              <a:t>Laura Holgate - NSS</a:t>
            </a:r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Smolinski</a:t>
            </a:r>
            <a:r>
              <a:rPr lang="en-US" dirty="0" smtClean="0"/>
              <a:t> - SGTF</a:t>
            </a:r>
          </a:p>
          <a:p>
            <a:pPr lvl="1"/>
            <a:r>
              <a:rPr lang="en-US" dirty="0" smtClean="0"/>
              <a:t>Peggy Hamburger – FDA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“It’s a no-brainer”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1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CORDS Graphi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7367" r="3992" b="70797"/>
          <a:stretch/>
        </p:blipFill>
        <p:spPr>
          <a:xfrm>
            <a:off x="-8466" y="0"/>
            <a:ext cx="9152466" cy="162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90" y="178751"/>
            <a:ext cx="7827907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dirty="0" smtClean="0">
                <a:solidFill>
                  <a:srgbClr val="FFFFFF"/>
                </a:solidFill>
              </a:rPr>
              <a:t>Evolution of Disease Surveillance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5817" y="3217261"/>
            <a:ext cx="9512091" cy="3032334"/>
            <a:chOff x="63727" y="2100701"/>
            <a:chExt cx="9512091" cy="3032334"/>
          </a:xfrm>
        </p:grpSpPr>
        <p:grpSp>
          <p:nvGrpSpPr>
            <p:cNvPr id="79" name="Group 78"/>
            <p:cNvGrpSpPr/>
            <p:nvPr/>
          </p:nvGrpSpPr>
          <p:grpSpPr>
            <a:xfrm>
              <a:off x="63727" y="4164509"/>
              <a:ext cx="9123566" cy="968526"/>
              <a:chOff x="63727" y="4150079"/>
              <a:chExt cx="9123566" cy="968526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564867" y="4165674"/>
                <a:ext cx="0" cy="272140"/>
              </a:xfrm>
              <a:prstGeom prst="line">
                <a:avLst/>
              </a:prstGeom>
              <a:ln>
                <a:solidFill>
                  <a:srgbClr val="1F497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708229" y="4167773"/>
                <a:ext cx="0" cy="272140"/>
              </a:xfrm>
              <a:prstGeom prst="line">
                <a:avLst/>
              </a:prstGeom>
              <a:ln>
                <a:solidFill>
                  <a:srgbClr val="1F497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743298" y="4156813"/>
                <a:ext cx="0" cy="272140"/>
              </a:xfrm>
              <a:prstGeom prst="line">
                <a:avLst/>
              </a:prstGeom>
              <a:ln>
                <a:solidFill>
                  <a:srgbClr val="1F497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604140" y="4158912"/>
                <a:ext cx="0" cy="272140"/>
              </a:xfrm>
              <a:prstGeom prst="line">
                <a:avLst/>
              </a:prstGeom>
              <a:ln>
                <a:solidFill>
                  <a:srgbClr val="1F497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147208" y="4161011"/>
                <a:ext cx="0" cy="272140"/>
              </a:xfrm>
              <a:prstGeom prst="line">
                <a:avLst/>
              </a:prstGeom>
              <a:ln>
                <a:solidFill>
                  <a:srgbClr val="1F497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156388" y="4156813"/>
                <a:ext cx="0" cy="272140"/>
              </a:xfrm>
              <a:prstGeom prst="line">
                <a:avLst/>
              </a:prstGeom>
              <a:ln>
                <a:solidFill>
                  <a:srgbClr val="1F497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807126" y="4150079"/>
                <a:ext cx="0" cy="272140"/>
              </a:xfrm>
              <a:prstGeom prst="line">
                <a:avLst/>
              </a:prstGeom>
              <a:ln>
                <a:solidFill>
                  <a:srgbClr val="1F497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4860340" y="4150079"/>
                <a:ext cx="0" cy="272140"/>
              </a:xfrm>
              <a:prstGeom prst="line">
                <a:avLst/>
              </a:prstGeom>
              <a:ln>
                <a:solidFill>
                  <a:srgbClr val="1F497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7594731" y="4379941"/>
                <a:ext cx="159256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Toward Global  Real-Time </a:t>
                </a:r>
              </a:p>
              <a:p>
                <a:r>
                  <a:rPr kumimoji="1" lang="en-US" altLang="zh-CN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Bio-surveillance</a:t>
                </a:r>
                <a:endParaRPr kumimoji="1" lang="zh-CN" alt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4428093" y="4156813"/>
                <a:ext cx="0" cy="272140"/>
              </a:xfrm>
              <a:prstGeom prst="line">
                <a:avLst/>
              </a:prstGeom>
              <a:ln>
                <a:solidFill>
                  <a:srgbClr val="1F497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3054900" y="4154118"/>
                <a:ext cx="0" cy="272140"/>
              </a:xfrm>
              <a:prstGeom prst="line">
                <a:avLst/>
              </a:prstGeom>
              <a:ln>
                <a:solidFill>
                  <a:srgbClr val="1F497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/>
              <p:cNvGrpSpPr/>
              <p:nvPr/>
            </p:nvGrpSpPr>
            <p:grpSpPr>
              <a:xfrm>
                <a:off x="63727" y="4268042"/>
                <a:ext cx="8211520" cy="529375"/>
                <a:chOff x="63727" y="4268042"/>
                <a:chExt cx="8211520" cy="529375"/>
              </a:xfrm>
            </p:grpSpPr>
            <p:cxnSp>
              <p:nvCxnSpPr>
                <p:cNvPr id="107" name="Straight Arrow Connector 106"/>
                <p:cNvCxnSpPr/>
                <p:nvPr/>
              </p:nvCxnSpPr>
              <p:spPr>
                <a:xfrm flipV="1">
                  <a:off x="63727" y="4268042"/>
                  <a:ext cx="8211520" cy="39176"/>
                </a:xfrm>
                <a:prstGeom prst="straightConnector1">
                  <a:avLst/>
                </a:prstGeom>
                <a:ln>
                  <a:solidFill>
                    <a:srgbClr val="1F497D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>
                  <a:off x="311908" y="4502834"/>
                  <a:ext cx="568987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300" dirty="0" smtClean="0">
                      <a:solidFill>
                        <a:schemeClr val="accent1"/>
                      </a:solidFill>
                    </a:rPr>
                    <a:t>1994</a:t>
                  </a:r>
                  <a:endParaRPr kumimoji="1" lang="zh-CN" altLang="en-US" sz="13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1402537" y="4502834"/>
                  <a:ext cx="568987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300" dirty="0" smtClean="0">
                      <a:solidFill>
                        <a:schemeClr val="accent1"/>
                      </a:solidFill>
                    </a:rPr>
                    <a:t>1998</a:t>
                  </a:r>
                  <a:endParaRPr kumimoji="1" lang="zh-CN" altLang="en-US" sz="13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1866383" y="4502834"/>
                  <a:ext cx="568987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300" dirty="0" smtClean="0">
                      <a:solidFill>
                        <a:schemeClr val="accent1"/>
                      </a:solidFill>
                    </a:rPr>
                    <a:t>1999</a:t>
                  </a:r>
                  <a:endParaRPr kumimoji="1" lang="zh-CN" altLang="en-US" sz="13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2327743" y="4502834"/>
                  <a:ext cx="568987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300" dirty="0" smtClean="0">
                      <a:solidFill>
                        <a:schemeClr val="accent1"/>
                      </a:solidFill>
                    </a:rPr>
                    <a:t>2000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474156" y="4502834"/>
                  <a:ext cx="568987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300" dirty="0" smtClean="0">
                      <a:solidFill>
                        <a:schemeClr val="accent1"/>
                      </a:solidFill>
                    </a:rPr>
                    <a:t>2003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4617005" y="4502834"/>
                  <a:ext cx="568987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300" dirty="0" smtClean="0">
                      <a:solidFill>
                        <a:schemeClr val="accent1"/>
                      </a:solidFill>
                    </a:rPr>
                    <a:t>2006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5543657" y="4502834"/>
                  <a:ext cx="568987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300" dirty="0" smtClean="0">
                      <a:solidFill>
                        <a:schemeClr val="accent1"/>
                      </a:solidFill>
                    </a:rPr>
                    <a:t>2009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6871894" y="4502834"/>
                  <a:ext cx="568987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300" dirty="0" smtClean="0">
                      <a:solidFill>
                        <a:schemeClr val="accent1"/>
                      </a:solidFill>
                    </a:rPr>
                    <a:t>2012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146998" y="4505029"/>
                  <a:ext cx="568987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300" dirty="0" smtClean="0">
                      <a:solidFill>
                        <a:schemeClr val="accent1"/>
                      </a:solidFill>
                    </a:rPr>
                    <a:t>2005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2785214" y="4505029"/>
                  <a:ext cx="568987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300" dirty="0" smtClean="0">
                      <a:solidFill>
                        <a:schemeClr val="accent1"/>
                      </a:solidFill>
                    </a:rPr>
                    <a:t>2001</a:t>
                  </a:r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182033" y="2100701"/>
              <a:ext cx="9393785" cy="1608039"/>
              <a:chOff x="182033" y="2085496"/>
              <a:chExt cx="9393785" cy="1608039"/>
            </a:xfrm>
          </p:grpSpPr>
          <p:sp>
            <p:nvSpPr>
              <p:cNvPr id="84" name="TextBox 83"/>
              <p:cNvSpPr txBox="1"/>
              <p:nvPr/>
            </p:nvSpPr>
            <p:spPr>
              <a:xfrm rot="18900000">
                <a:off x="182033" y="3409896"/>
                <a:ext cx="1511549" cy="28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err="1" smtClean="0">
                    <a:solidFill>
                      <a:schemeClr val="accent1"/>
                    </a:solidFill>
                  </a:rPr>
                  <a:t>ProMED</a:t>
                </a:r>
                <a:r>
                  <a:rPr kumimoji="1" lang="en-US" altLang="zh-CN" sz="1400" b="1" dirty="0" smtClean="0">
                    <a:solidFill>
                      <a:schemeClr val="accent1"/>
                    </a:solidFill>
                  </a:rPr>
                  <a:t> Mail</a:t>
                </a:r>
                <a:endParaRPr kumimoji="1"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8900000">
                <a:off x="1024507" y="2548206"/>
                <a:ext cx="3948778" cy="28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smtClean="0">
                    <a:solidFill>
                      <a:schemeClr val="accent1"/>
                    </a:solidFill>
                  </a:rPr>
                  <a:t>Global Public Health Intelligence Network</a:t>
                </a:r>
                <a:endParaRPr kumimoji="1"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18900000">
                <a:off x="1480627" y="2618242"/>
                <a:ext cx="36715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smtClean="0">
                    <a:solidFill>
                      <a:srgbClr val="000000"/>
                    </a:solidFill>
                  </a:rPr>
                  <a:t>Mekong Basin Disease Surveillance Network</a:t>
                </a:r>
                <a:endParaRPr kumimoji="1" lang="zh-CN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8900000">
                <a:off x="2857368" y="2085496"/>
                <a:ext cx="5199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smtClean="0"/>
                  <a:t>Middle East Consortium on Infectious Disease Surveillance </a:t>
                </a:r>
                <a:endParaRPr kumimoji="1" lang="zh-CN" altLang="en-US" sz="14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18900000">
                <a:off x="1861228" y="2411759"/>
                <a:ext cx="4253843" cy="317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smtClean="0"/>
                  <a:t>East African Integrated Disease Surveillance Network </a:t>
                </a:r>
                <a:endParaRPr kumimoji="1" lang="zh-CN" altLang="en-US" sz="14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18900000">
                <a:off x="3642546" y="2231566"/>
                <a:ext cx="48931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smtClean="0">
                    <a:solidFill>
                      <a:srgbClr val="000000"/>
                    </a:solidFill>
                  </a:rPr>
                  <a:t>Asia Partnership on Emerging Infectious Diseases Research</a:t>
                </a:r>
                <a:endParaRPr kumimoji="1" lang="zh-CN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18900000">
                <a:off x="4802566" y="3409896"/>
                <a:ext cx="1511549" cy="28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smtClean="0">
                    <a:solidFill>
                      <a:schemeClr val="accent1"/>
                    </a:solidFill>
                  </a:rPr>
                  <a:t>Health Map</a:t>
                </a:r>
                <a:endParaRPr kumimoji="1"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18900000">
                <a:off x="5014517" y="2247224"/>
                <a:ext cx="4221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smtClean="0">
                    <a:solidFill>
                      <a:srgbClr val="000000"/>
                    </a:solidFill>
                  </a:rPr>
                  <a:t>Southern African Centre for Infectious Disease Surveillance </a:t>
                </a:r>
                <a:endParaRPr kumimoji="1" lang="zh-CN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8900000">
                <a:off x="6472712" y="2657209"/>
                <a:ext cx="3103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smtClean="0">
                    <a:solidFill>
                      <a:srgbClr val="000000"/>
                    </a:solidFill>
                  </a:rPr>
                  <a:t>Connecting Organizations for Regional Disease Surveillance</a:t>
                </a:r>
                <a:endParaRPr kumimoji="1" lang="zh-CN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8900000">
                <a:off x="3474225" y="2340383"/>
                <a:ext cx="4478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smtClean="0">
                    <a:solidFill>
                      <a:schemeClr val="accent1"/>
                    </a:solidFill>
                  </a:rPr>
                  <a:t>Electronic Integrated Disease Surveillance System</a:t>
                </a:r>
                <a:endParaRPr kumimoji="1"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8900000">
                <a:off x="2436592" y="2723169"/>
                <a:ext cx="33956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 smtClean="0">
                    <a:solidFill>
                      <a:srgbClr val="000000"/>
                    </a:solidFill>
                  </a:rPr>
                  <a:t>South-Eastern Europe Health Network</a:t>
                </a:r>
                <a:endParaRPr kumimoji="1" lang="zh-CN" altLang="en-US" sz="1400" b="1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846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ords-network-map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6" t="21917" b="18519"/>
          <a:stretch/>
        </p:blipFill>
        <p:spPr>
          <a:xfrm>
            <a:off x="268825" y="159299"/>
            <a:ext cx="9400995" cy="4621978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CORDS Network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Six Major Regional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3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165" y="479778"/>
            <a:ext cx="8574087" cy="11184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Connecting Organizations </a:t>
            </a:r>
            <a:br>
              <a:rPr lang="en-US" dirty="0" smtClean="0"/>
            </a:br>
            <a:r>
              <a:rPr lang="en-US" dirty="0" smtClean="0"/>
              <a:t>        for Regional Disease Surveillance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1505" y="2133601"/>
            <a:ext cx="7076747" cy="4442177"/>
          </a:xfrm>
        </p:spPr>
        <p:txBody>
          <a:bodyPr/>
          <a:lstStyle/>
          <a:p>
            <a:r>
              <a:rPr lang="en-US" dirty="0" smtClean="0"/>
              <a:t>The Networks are CORDS</a:t>
            </a:r>
          </a:p>
          <a:p>
            <a:r>
              <a:rPr lang="en-US" dirty="0" smtClean="0"/>
              <a:t>Each </a:t>
            </a:r>
            <a:r>
              <a:rPr lang="en-US" dirty="0"/>
              <a:t>N</a:t>
            </a:r>
            <a:r>
              <a:rPr lang="en-US" dirty="0" smtClean="0"/>
              <a:t>etwork is partly based in Ministries</a:t>
            </a:r>
          </a:p>
          <a:p>
            <a:r>
              <a:rPr lang="en-US" dirty="0" smtClean="0"/>
              <a:t>Each Network has a coordination unit</a:t>
            </a:r>
          </a:p>
          <a:p>
            <a:r>
              <a:rPr lang="en-US" dirty="0" smtClean="0"/>
              <a:t>The CORDS Board is the Network Chairs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WHO, OIE, FAO, NTI</a:t>
            </a:r>
          </a:p>
          <a:p>
            <a:pPr marL="457200" lvl="1" indent="0">
              <a:buNone/>
            </a:pPr>
            <a:r>
              <a:rPr lang="en-US" dirty="0" err="1" smtClean="0"/>
              <a:t>Skoll</a:t>
            </a:r>
            <a:r>
              <a:rPr lang="en-US" dirty="0" smtClean="0"/>
              <a:t>, Rockefeller, Gates, </a:t>
            </a:r>
            <a:r>
              <a:rPr lang="en-US" dirty="0" err="1" smtClean="0"/>
              <a:t>Fondation</a:t>
            </a:r>
            <a:r>
              <a:rPr lang="en-US" dirty="0" smtClean="0"/>
              <a:t> </a:t>
            </a:r>
            <a:r>
              <a:rPr lang="en-US" dirty="0" err="1" smtClean="0"/>
              <a:t>Merieux</a:t>
            </a:r>
            <a:endParaRPr lang="en-US" dirty="0" smtClean="0"/>
          </a:p>
          <a:p>
            <a:r>
              <a:rPr lang="en-US" dirty="0" smtClean="0"/>
              <a:t>The CORDS secretariat is established in Lyon</a:t>
            </a:r>
          </a:p>
          <a:p>
            <a:pPr marL="457200" lvl="1" indent="0">
              <a:buNone/>
            </a:pPr>
            <a:r>
              <a:rPr lang="en-US" dirty="0" smtClean="0"/>
              <a:t>ED + Assistant + </a:t>
            </a:r>
            <a:r>
              <a:rPr lang="en-US" dirty="0" err="1" smtClean="0"/>
              <a:t>Programme</a:t>
            </a:r>
            <a:r>
              <a:rPr lang="en-US" dirty="0" smtClean="0"/>
              <a:t> Manager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75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lue-map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1" r="-207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CORDS Strategic Orientation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 to 2015: Priorities, Strategies, Performance and Feedback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32939" y="4347208"/>
            <a:ext cx="106364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Feedback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906107" y="945638"/>
            <a:ext cx="3276600" cy="901700"/>
          </a:xfrm>
          <a:prstGeom prst="rightArrow">
            <a:avLst>
              <a:gd name="adj1" fmla="val 64083"/>
              <a:gd name="adj2" fmla="val 74106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906107" y="1697401"/>
            <a:ext cx="3276600" cy="901700"/>
          </a:xfrm>
          <a:prstGeom prst="rightArrow">
            <a:avLst>
              <a:gd name="adj1" fmla="val 67296"/>
              <a:gd name="adj2" fmla="val 72727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906107" y="2519574"/>
            <a:ext cx="3276600" cy="901700"/>
          </a:xfrm>
          <a:prstGeom prst="rightArrow">
            <a:avLst>
              <a:gd name="adj1" fmla="val 74204"/>
              <a:gd name="adj2" fmla="val 72424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906107" y="3324857"/>
            <a:ext cx="3276600" cy="901700"/>
          </a:xfrm>
          <a:prstGeom prst="rightArrow">
            <a:avLst>
              <a:gd name="adj1" fmla="val 69102"/>
              <a:gd name="adj2" fmla="val 70405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906107" y="1126613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Knowledge Generation, </a:t>
            </a:r>
            <a:r>
              <a:rPr lang="en-US" sz="1000" b="1" dirty="0" err="1">
                <a:solidFill>
                  <a:schemeClr val="bg1"/>
                </a:solidFill>
                <a:latin typeface="Arial" charset="0"/>
              </a:rPr>
              <a:t>Mgmt</a:t>
            </a: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and Sharing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Joint Research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Resource Sharing</a:t>
            </a:r>
            <a:endParaRPr lang="en-CA" sz="1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94971" y="2408810"/>
            <a:ext cx="1347064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CORDS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2012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797907" y="1390474"/>
            <a:ext cx="1811427" cy="26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CORDS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2015</a:t>
            </a:r>
          </a:p>
          <a:p>
            <a:pPr algn="ctr" eaLnBrk="1" hangingPunct="1">
              <a:lnSpc>
                <a:spcPct val="9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World class coordination and support network linking regional disease surveillance networks to improve global capacity to respond to infectious diseases.  </a:t>
            </a:r>
            <a:endParaRPr lang="en-US" sz="1400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906107" y="1849801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Engagement of Human, Animal and Environmental Health Organizations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Endorsement of Multi-</a:t>
            </a:r>
            <a:r>
              <a:rPr lang="en-US" sz="1000" b="1" dirty="0" err="1">
                <a:solidFill>
                  <a:srgbClr val="FFFFFF"/>
                </a:solidFill>
                <a:latin typeface="Arial" charset="0"/>
              </a:rPr>
              <a:t>Sectoral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Initiatives</a:t>
            </a:r>
          </a:p>
          <a:p>
            <a:pPr>
              <a:buFont typeface="Arial" charset="0"/>
              <a:buChar char="•"/>
            </a:pP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906107" y="3509135"/>
            <a:ext cx="3276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Strengthening of Existing </a:t>
            </a: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Networks</a:t>
            </a:r>
          </a:p>
          <a:p>
            <a:pPr>
              <a:buFont typeface="Arial"/>
              <a:buChar char="•"/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 Identifying and </a:t>
            </a:r>
            <a:r>
              <a:rPr lang="en-US" sz="1000" b="1" dirty="0" err="1" smtClean="0">
                <a:solidFill>
                  <a:srgbClr val="FFFFFF"/>
                </a:solidFill>
                <a:latin typeface="Arial" charset="0"/>
              </a:rPr>
              <a:t>Comitting</a:t>
            </a: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 New Funders 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Promotion of the Development of </a:t>
            </a: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New Networks</a:t>
            </a: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906107" y="2702137"/>
            <a:ext cx="312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 Innovating Operational Research Projects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Encouragement of Co-Development Projects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Piloting of Advances in Surveillance</a:t>
            </a: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732521" y="1923467"/>
            <a:ext cx="116931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2. Advancing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  One </a:t>
            </a:r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Health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722440" y="2792280"/>
            <a:ext cx="118366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3. Innovative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   Research</a:t>
            </a:r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783063" y="1126613"/>
            <a:ext cx="106652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!. Improving 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  Capacity</a:t>
            </a:r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1722440" y="3505937"/>
            <a:ext cx="117939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4. Building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   Sustained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  Networks            </a:t>
            </a:r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5993368" y="630852"/>
            <a:ext cx="1281739" cy="30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Performance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658346" y="1126613"/>
            <a:ext cx="0" cy="310652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42035" y="1126613"/>
            <a:ext cx="0" cy="310652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657702" y="630852"/>
            <a:ext cx="147939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Key Strategies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167457" y="630852"/>
            <a:ext cx="207832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Strategic Priorities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029115" y="996950"/>
            <a:ext cx="1259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029115" y="4347208"/>
            <a:ext cx="1259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88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CORDS Funding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165" y="2133601"/>
            <a:ext cx="8763272" cy="3992563"/>
          </a:xfrm>
        </p:spPr>
        <p:txBody>
          <a:bodyPr/>
          <a:lstStyle/>
          <a:p>
            <a:r>
              <a:rPr lang="en-US" dirty="0" smtClean="0"/>
              <a:t>Capacity Building – Rockefeller                    $1.0M  2 years</a:t>
            </a:r>
          </a:p>
          <a:p>
            <a:r>
              <a:rPr lang="en-US" dirty="0" smtClean="0"/>
              <a:t>Innovative Operational Research – Gates    $1.5M  </a:t>
            </a:r>
            <a:r>
              <a:rPr lang="en-US" dirty="0"/>
              <a:t>3</a:t>
            </a:r>
            <a:r>
              <a:rPr lang="en-US" dirty="0" smtClean="0"/>
              <a:t> years</a:t>
            </a:r>
          </a:p>
          <a:p>
            <a:r>
              <a:rPr lang="en-US" dirty="0" smtClean="0"/>
              <a:t>Secretariat, Advocacy – </a:t>
            </a:r>
            <a:r>
              <a:rPr lang="en-US" dirty="0" err="1" smtClean="0"/>
              <a:t>Skoll</a:t>
            </a:r>
            <a:r>
              <a:rPr lang="en-US" dirty="0" smtClean="0"/>
              <a:t>	                      $1.0M  2 years</a:t>
            </a:r>
          </a:p>
          <a:p>
            <a:r>
              <a:rPr lang="en-US" dirty="0" smtClean="0"/>
              <a:t>One Health Workshops – not funded yet</a:t>
            </a:r>
          </a:p>
          <a:p>
            <a:r>
              <a:rPr lang="en-US" dirty="0" smtClean="0"/>
              <a:t>Sustainability – not funded yet</a:t>
            </a:r>
          </a:p>
          <a:p>
            <a:r>
              <a:rPr lang="en-US" dirty="0" smtClean="0"/>
              <a:t>New networks – not funded yet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5" y="1752604"/>
            <a:ext cx="7076747" cy="50066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Mapping the Networks</a:t>
            </a:r>
          </a:p>
          <a:p>
            <a:r>
              <a:rPr lang="en-US" dirty="0" smtClean="0"/>
              <a:t>Stakeholder Mapping and Engagement</a:t>
            </a:r>
          </a:p>
          <a:p>
            <a:r>
              <a:rPr lang="en-US" dirty="0" smtClean="0"/>
              <a:t>Web portal for virtual library and trusted communications</a:t>
            </a:r>
          </a:p>
          <a:p>
            <a:r>
              <a:rPr lang="en-US" dirty="0" smtClean="0"/>
              <a:t>Communications strategy</a:t>
            </a:r>
          </a:p>
          <a:p>
            <a:r>
              <a:rPr lang="en-US" dirty="0" smtClean="0"/>
              <a:t>Annual Networks Conference</a:t>
            </a:r>
          </a:p>
          <a:p>
            <a:r>
              <a:rPr lang="en-US" dirty="0" smtClean="0"/>
              <a:t>Innovative Operational Research Projects</a:t>
            </a:r>
          </a:p>
          <a:p>
            <a:r>
              <a:rPr lang="en-US" dirty="0" smtClean="0"/>
              <a:t>One health workshops</a:t>
            </a:r>
          </a:p>
          <a:p>
            <a:r>
              <a:rPr lang="en-US" dirty="0" smtClean="0"/>
              <a:t>Advocacy on behalf of the Networks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Custom 2">
      <a:dk1>
        <a:sysClr val="windowText" lastClr="000000"/>
      </a:dk1>
      <a:lt1>
        <a:sysClr val="window" lastClr="FFFFFF"/>
      </a:lt1>
      <a:dk2>
        <a:srgbClr val="154CA7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CORDS Slides.pptx</Template>
  <TotalTime>2813</TotalTime>
  <Words>692</Words>
  <Application>Microsoft Macintosh PowerPoint</Application>
  <PresentationFormat>On-screen Show (4:3)</PresentationFormat>
  <Paragraphs>180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Spectrum</vt:lpstr>
      <vt:lpstr>Developing Networks</vt:lpstr>
      <vt:lpstr>Why CORDS?</vt:lpstr>
      <vt:lpstr>Evolution of Disease Surveillance</vt:lpstr>
      <vt:lpstr>The CORDS Network</vt:lpstr>
      <vt:lpstr>        Connecting Organizations          for Regional Disease Surveillance</vt:lpstr>
      <vt:lpstr>CORDS Strategic Orientation</vt:lpstr>
      <vt:lpstr>PowerPoint Presentation</vt:lpstr>
      <vt:lpstr>CORDS Funding</vt:lpstr>
      <vt:lpstr>The Cords Program</vt:lpstr>
      <vt:lpstr>PowerPoint Presentation</vt:lpstr>
      <vt:lpstr>Communications Strategy</vt:lpstr>
      <vt:lpstr>The CORDS Web Portal</vt:lpstr>
      <vt:lpstr>Why an Alerting Service?</vt:lpstr>
      <vt:lpstr>Proposed Service</vt:lpstr>
      <vt:lpstr>Innovative Operational Research</vt:lpstr>
      <vt:lpstr>The CORDS Concept</vt:lpstr>
      <vt:lpstr>Developing New Networks</vt:lpstr>
      <vt:lpstr>CORDS and security objectives? </vt:lpstr>
      <vt:lpstr>USG support to CORDS?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Lightfoot</dc:creator>
  <cp:lastModifiedBy>Nigel Lightfoot</cp:lastModifiedBy>
  <cp:revision>70</cp:revision>
  <dcterms:created xsi:type="dcterms:W3CDTF">2013-03-15T12:29:01Z</dcterms:created>
  <dcterms:modified xsi:type="dcterms:W3CDTF">2013-08-22T10:58:37Z</dcterms:modified>
</cp:coreProperties>
</file>