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69" r:id="rId4"/>
    <p:sldId id="275" r:id="rId5"/>
    <p:sldId id="271" r:id="rId6"/>
    <p:sldId id="272" r:id="rId7"/>
    <p:sldId id="273" r:id="rId8"/>
    <p:sldId id="257" r:id="rId9"/>
    <p:sldId id="258" r:id="rId10"/>
    <p:sldId id="263" r:id="rId11"/>
    <p:sldId id="266" r:id="rId12"/>
    <p:sldId id="265" r:id="rId13"/>
    <p:sldId id="261" r:id="rId14"/>
    <p:sldId id="262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E8C3-EF41-D548-A586-005F9EDE2BFC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964A-D665-2844-8F79-362F42F4B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497153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7468345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8"/>
            <a:ext cx="7412314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  <p:grpSp>
        <p:nvGrpSpPr>
          <p:cNvPr id="10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7272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38608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grpSp>
        <p:nvGrpSpPr>
          <p:cNvPr id="9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497692"/>
            <a:ext cx="72766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330468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  <p:grpSp>
        <p:nvGrpSpPr>
          <p:cNvPr id="9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3" name="Rectangle 2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E6E4F7-AFC4-F742-B18F-EA5D16C6F078}" type="datetimeFigureOut">
              <a:rPr lang="en-US" smtClean="0"/>
              <a:pPr/>
              <a:t>6/23/13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Health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750" y="5762625"/>
            <a:ext cx="655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Professor Nigel Lightfoot CBE      Executive Director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CORDS Funding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46125" y="2133601"/>
            <a:ext cx="8112127" cy="3992563"/>
          </a:xfrm>
        </p:spPr>
        <p:txBody>
          <a:bodyPr/>
          <a:lstStyle/>
          <a:p>
            <a:r>
              <a:rPr lang="en-US" dirty="0" smtClean="0"/>
              <a:t>Capacity      – Rockefeller  $1.0M  2 years</a:t>
            </a:r>
          </a:p>
          <a:p>
            <a:r>
              <a:rPr lang="en-US" dirty="0" smtClean="0"/>
              <a:t>Innovation   – Gates	     $1.5M  2 years</a:t>
            </a:r>
          </a:p>
          <a:p>
            <a:r>
              <a:rPr lang="en-US" dirty="0" smtClean="0"/>
              <a:t>Sustaining   – </a:t>
            </a:r>
            <a:r>
              <a:rPr lang="en-US" dirty="0" err="1" smtClean="0"/>
              <a:t>Skoll</a:t>
            </a:r>
            <a:r>
              <a:rPr lang="en-US" dirty="0" smtClean="0"/>
              <a:t>	     $1.0M  2 years</a:t>
            </a:r>
          </a:p>
          <a:p>
            <a:r>
              <a:rPr lang="en-US" dirty="0" smtClean="0"/>
              <a:t>One Health  – </a:t>
            </a:r>
            <a:r>
              <a:rPr lang="en-US" dirty="0" err="1" smtClean="0"/>
              <a:t>Skoll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Global aviation network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Disease can spread anywhere in 24 hrs</a:t>
            </a:r>
            <a:endParaRPr lang="en-US" sz="28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11" y="5805546"/>
            <a:ext cx="8891460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prstClr val="white"/>
                </a:solidFill>
              </a:rPr>
              <a:t>Source: Kilpatrick AM, et al. </a:t>
            </a:r>
            <a:r>
              <a:rPr lang="en-US" sz="1400" i="1" dirty="0"/>
              <a:t>Drivers, dynamics, and control of emerging vector-borne zoonotic </a:t>
            </a:r>
            <a:r>
              <a:rPr lang="en-US" sz="1400" i="1" dirty="0" smtClean="0"/>
              <a:t>diseases. The Lancet 380:9857, 1-7 Dec 2012, pp. 1946-55. www.sciencedirect.com/science/article/pii/S0140673612611519</a:t>
            </a:r>
            <a:endParaRPr lang="en-US" sz="1400" i="1" dirty="0"/>
          </a:p>
          <a:p>
            <a:pPr>
              <a:lnSpc>
                <a:spcPct val="90000"/>
              </a:lnSpc>
            </a:pPr>
            <a:endParaRPr lang="en-US" sz="1400" i="1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prstClr val="white"/>
                </a:solidFill>
              </a:rPr>
              <a:t>Note: Air traffic to most places in Africa, regions of South America, and parts of central Asia is low. If travel increases in these regions, additional introductions of vector-borne pathogens are probable.</a:t>
            </a:r>
            <a:endParaRPr lang="en-US" sz="1400" i="1" dirty="0">
              <a:solidFill>
                <a:prstClr val="white"/>
              </a:solidFill>
            </a:endParaRPr>
          </a:p>
        </p:txBody>
      </p:sp>
      <p:pic>
        <p:nvPicPr>
          <p:cNvPr id="9218" name="Picture 2" descr="http://ars.els-cdn.com/content/image/1-s2.0-S0140673612611519-g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35290" y="2051469"/>
            <a:ext cx="8498821" cy="375458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4504"/>
            <a:ext cx="8686801" cy="1708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Progress in Ebola outbreak detection and response, Uganda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768" y="2062895"/>
            <a:ext cx="6437085" cy="694816"/>
          </a:xfrm>
        </p:spPr>
        <p:txBody>
          <a:bodyPr/>
          <a:lstStyle/>
          <a:p>
            <a:pPr marL="1038225" lvl="2" indent="-231775">
              <a:spcBef>
                <a:spcPts val="750"/>
              </a:spcBef>
              <a:buClr>
                <a:srgbClr val="97C7F4"/>
              </a:buClr>
              <a:buSzPct val="85000"/>
              <a:buNone/>
            </a:pPr>
            <a:r>
              <a:rPr lang="en-US" dirty="0" smtClean="0"/>
              <a:t>Improved testing/monitoring for Ebola outbreaks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782784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853473"/>
              </p:ext>
            </p:extLst>
          </p:nvPr>
        </p:nvGraphicFramePr>
        <p:xfrm>
          <a:off x="265814" y="3464657"/>
          <a:ext cx="8654902" cy="330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86"/>
                <a:gridCol w="5541818"/>
                <a:gridCol w="23628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Response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timeline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No. of cases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38 days from 1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known case to preliminary investigation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425 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2.5 months from 1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known case to preliminary investigation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743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2011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 day between case confirmation and response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 confirmed case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 days between lab confirmation &amp; response (but 38 days between index death &amp; response – need for quicker response even in absence of lab confirmation)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24 cases, 16 deaths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24490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1894901"/>
            <a:ext cx="8574087" cy="4231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cs typeface="Helvetica" pitchFamily="34" charset="0"/>
              </a:rPr>
              <a:t>From Surveillance to Intelligence</a:t>
            </a:r>
            <a:endParaRPr lang="en-US" sz="4000" b="1" dirty="0"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5044" y="2939654"/>
            <a:ext cx="1483605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7937" y="4671146"/>
            <a:ext cx="1419339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National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831" y="4671146"/>
            <a:ext cx="1439537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725" y="4671146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42" y="2939654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Recognition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832" y="2939654"/>
            <a:ext cx="1450554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Communications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7937" y="2939654"/>
            <a:ext cx="1441373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Field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Diagnostics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46313" y="3150824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3960586" y="3137969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5987714" y="3160003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Arrow 17"/>
          <p:cNvSpPr/>
          <p:nvPr/>
        </p:nvSpPr>
        <p:spPr>
          <a:xfrm>
            <a:off x="8057072" y="315816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>
            <a:off x="3117773" y="3644733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>
            <a:off x="7203242" y="3664929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798280" y="391098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2732" y="39201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55492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3949569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/>
          <p:nvPr/>
        </p:nvSpPr>
        <p:spPr>
          <a:xfrm>
            <a:off x="115653" y="4911706"/>
            <a:ext cx="358067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>
            <a:off x="3104918" y="5383581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96442" y="5616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3359" y="6282235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cs typeface="Helvetica" pitchFamily="34" charset="0"/>
              </a:rPr>
              <a:t>Early Communication is the Key!!!</a:t>
            </a:r>
            <a:endParaRPr lang="en-CA" sz="2800" b="1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Innovative Operational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Speeding up accurate surveillance</a:t>
            </a:r>
          </a:p>
          <a:p>
            <a:r>
              <a:rPr lang="en-US" dirty="0" smtClean="0"/>
              <a:t>Accelerating responses</a:t>
            </a:r>
          </a:p>
          <a:p>
            <a:r>
              <a:rPr lang="en-US" dirty="0" smtClean="0"/>
              <a:t>Reducing time to action</a:t>
            </a:r>
          </a:p>
          <a:p>
            <a:r>
              <a:rPr lang="en-US" dirty="0" smtClean="0"/>
              <a:t>Joining up actions</a:t>
            </a:r>
          </a:p>
          <a:p>
            <a:r>
              <a:rPr lang="en-US" dirty="0" smtClean="0"/>
              <a:t>Joining up data streams</a:t>
            </a:r>
          </a:p>
          <a:p>
            <a:r>
              <a:rPr lang="en-US" dirty="0" smtClean="0"/>
              <a:t>Joining up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Mobile Technologies - SACIDS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BURUNDI, TANZANIA, ZAMBIA</a:t>
            </a:r>
          </a:p>
          <a:p>
            <a:r>
              <a:rPr lang="en-US" dirty="0" smtClean="0"/>
              <a:t>Cross-</a:t>
            </a:r>
            <a:r>
              <a:rPr lang="en-US" dirty="0" err="1" smtClean="0"/>
              <a:t>sectorial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SMS and </a:t>
            </a:r>
            <a:r>
              <a:rPr lang="en-US" dirty="0" err="1" smtClean="0"/>
              <a:t>GeoChat</a:t>
            </a:r>
            <a:r>
              <a:rPr lang="en-US" dirty="0" smtClean="0"/>
              <a:t> (</a:t>
            </a:r>
            <a:r>
              <a:rPr lang="en-US" dirty="0" err="1" smtClean="0"/>
              <a:t>INsTEDD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Voice recognition (P4H) </a:t>
            </a:r>
          </a:p>
          <a:p>
            <a:r>
              <a:rPr lang="en-US" dirty="0" smtClean="0"/>
              <a:t>Digital Pen Technology </a:t>
            </a:r>
          </a:p>
          <a:p>
            <a:r>
              <a:rPr lang="en-US" dirty="0" smtClean="0"/>
              <a:t>(handwriting recognition) </a:t>
            </a:r>
          </a:p>
          <a:p>
            <a:r>
              <a:rPr lang="en-US" dirty="0" smtClean="0"/>
              <a:t>Android </a:t>
            </a:r>
            <a:r>
              <a:rPr lang="en-US" dirty="0" err="1" smtClean="0"/>
              <a:t>smartphone</a:t>
            </a:r>
            <a:r>
              <a:rPr lang="en-US" dirty="0" smtClean="0"/>
              <a:t>, spatial epidemiology </a:t>
            </a:r>
            <a:r>
              <a:rPr lang="en-US" dirty="0" err="1" smtClean="0"/>
              <a:t>EpiCollect</a:t>
            </a:r>
            <a:r>
              <a:rPr lang="en-US" dirty="0" smtClean="0"/>
              <a:t> programmed system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Technologies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75" y="2133601"/>
            <a:ext cx="7699377" cy="4529575"/>
          </a:xfrm>
        </p:spPr>
        <p:txBody>
          <a:bodyPr>
            <a:normAutofit/>
          </a:bodyPr>
          <a:lstStyle/>
          <a:p>
            <a:r>
              <a:rPr lang="en-US" dirty="0" smtClean="0"/>
              <a:t>CORDS has a wide surveillance platform</a:t>
            </a:r>
          </a:p>
          <a:p>
            <a:r>
              <a:rPr lang="en-US" dirty="0" smtClean="0"/>
              <a:t>One health and cross-</a:t>
            </a:r>
            <a:r>
              <a:rPr lang="en-US" dirty="0" err="1" smtClean="0"/>
              <a:t>sectoral</a:t>
            </a:r>
            <a:endParaRPr lang="en-US" dirty="0" smtClean="0"/>
          </a:p>
          <a:p>
            <a:r>
              <a:rPr lang="en-US" dirty="0" smtClean="0"/>
              <a:t>We are aware of several unconnected initiatives</a:t>
            </a:r>
          </a:p>
          <a:p>
            <a:r>
              <a:rPr lang="en-US" dirty="0" err="1" smtClean="0"/>
              <a:t>Skoll</a:t>
            </a:r>
            <a:r>
              <a:rPr lang="en-US" dirty="0" smtClean="0"/>
              <a:t> Global Threats Fund Initiatives</a:t>
            </a:r>
          </a:p>
          <a:p>
            <a:pPr lvl="1"/>
            <a:r>
              <a:rPr lang="en-US" dirty="0" smtClean="0"/>
              <a:t>Flu near you</a:t>
            </a:r>
          </a:p>
          <a:p>
            <a:pPr lvl="1"/>
            <a:r>
              <a:rPr lang="en-US" dirty="0" smtClean="0"/>
              <a:t>Expert epidemiologist verification</a:t>
            </a:r>
          </a:p>
          <a:p>
            <a:r>
              <a:rPr lang="en-US" dirty="0" smtClean="0"/>
              <a:t>CORDS needs the right technology</a:t>
            </a:r>
          </a:p>
          <a:p>
            <a:r>
              <a:rPr lang="en-US" dirty="0" smtClean="0"/>
              <a:t>Workshop for all players 2013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75" y="2133601"/>
            <a:ext cx="7635877" cy="3992563"/>
          </a:xfrm>
        </p:spPr>
        <p:txBody>
          <a:bodyPr/>
          <a:lstStyle/>
          <a:p>
            <a:r>
              <a:rPr lang="en-US" dirty="0" smtClean="0"/>
              <a:t>One Health is key – on the ground</a:t>
            </a:r>
          </a:p>
          <a:p>
            <a:r>
              <a:rPr lang="en-US" dirty="0" smtClean="0"/>
              <a:t>Joining up of existing systems is necessary</a:t>
            </a:r>
          </a:p>
          <a:p>
            <a:r>
              <a:rPr lang="en-US" dirty="0" smtClean="0"/>
              <a:t>Sharing across borders has to be achieved</a:t>
            </a:r>
          </a:p>
          <a:p>
            <a:r>
              <a:rPr lang="en-US" dirty="0" smtClean="0"/>
              <a:t>Field diagnostics will be helpful</a:t>
            </a:r>
          </a:p>
          <a:p>
            <a:r>
              <a:rPr lang="en-US" dirty="0" smtClean="0"/>
              <a:t>Your research must influence policy</a:t>
            </a:r>
          </a:p>
          <a:p>
            <a:r>
              <a:rPr lang="en-US" dirty="0" smtClean="0"/>
              <a:t>Communication communication communication!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Health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Health Assembly Definition:</a:t>
            </a:r>
          </a:p>
          <a:p>
            <a:endParaRPr lang="en-US" dirty="0" smtClean="0"/>
          </a:p>
          <a:p>
            <a:r>
              <a:rPr lang="en-US" dirty="0" smtClean="0"/>
              <a:t>“The need to reduce the vulnerability of people around the world to new, acute, or rapidly spreading risks to health, particularly those that cross international borders”.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Challenges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H7N9 Avian Influenza in China</a:t>
            </a:r>
          </a:p>
          <a:p>
            <a:r>
              <a:rPr lang="en-US" dirty="0" smtClean="0"/>
              <a:t>Novel </a:t>
            </a:r>
            <a:r>
              <a:rPr lang="en-US" dirty="0" err="1" smtClean="0"/>
              <a:t>coronavirus</a:t>
            </a:r>
            <a:endParaRPr lang="en-US" dirty="0" smtClean="0"/>
          </a:p>
          <a:p>
            <a:r>
              <a:rPr lang="en-US" dirty="0" smtClean="0"/>
              <a:t>Emerging threats</a:t>
            </a:r>
          </a:p>
          <a:p>
            <a:pPr lvl="2"/>
            <a:r>
              <a:rPr lang="en-US" dirty="0" smtClean="0"/>
              <a:t>Lassa, Ebola, Marburg, </a:t>
            </a:r>
            <a:r>
              <a:rPr lang="en-US" dirty="0" err="1" smtClean="0"/>
              <a:t>Nippah</a:t>
            </a:r>
            <a:r>
              <a:rPr lang="en-US" dirty="0" smtClean="0"/>
              <a:t>, </a:t>
            </a:r>
            <a:r>
              <a:rPr lang="en-US" dirty="0" err="1" smtClean="0"/>
              <a:t>Hendra</a:t>
            </a:r>
            <a:r>
              <a:rPr lang="en-US" dirty="0" smtClean="0"/>
              <a:t>, etc.</a:t>
            </a:r>
          </a:p>
          <a:p>
            <a:r>
              <a:rPr lang="en-US" dirty="0" err="1" smtClean="0"/>
              <a:t>Zoonoses</a:t>
            </a:r>
            <a:r>
              <a:rPr lang="en-US" dirty="0" smtClean="0"/>
              <a:t> </a:t>
            </a:r>
            <a:r>
              <a:rPr lang="en-US" dirty="0" err="1" smtClean="0"/>
              <a:t>zoonoses</a:t>
            </a:r>
            <a:r>
              <a:rPr lang="en-US" dirty="0" smtClean="0"/>
              <a:t> </a:t>
            </a:r>
            <a:r>
              <a:rPr lang="en-US" dirty="0" err="1" smtClean="0"/>
              <a:t>zoonoses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H7N9 SITREP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724399"/>
          </a:xfrm>
        </p:spPr>
        <p:txBody>
          <a:bodyPr/>
          <a:lstStyle/>
          <a:p>
            <a:r>
              <a:rPr lang="en-US" dirty="0" smtClean="0"/>
              <a:t>64 cases, 14 deaths</a:t>
            </a:r>
          </a:p>
          <a:p>
            <a:r>
              <a:rPr lang="en-US" dirty="0" smtClean="0"/>
              <a:t>Contact with live poultry, wet markets</a:t>
            </a:r>
          </a:p>
          <a:p>
            <a:r>
              <a:rPr lang="en-US" dirty="0" smtClean="0"/>
              <a:t>Two novel </a:t>
            </a:r>
            <a:r>
              <a:rPr lang="en-US" dirty="0" err="1" smtClean="0"/>
              <a:t>reassortants</a:t>
            </a:r>
            <a:r>
              <a:rPr lang="en-US" dirty="0" smtClean="0"/>
              <a:t> identified</a:t>
            </a:r>
          </a:p>
          <a:p>
            <a:r>
              <a:rPr lang="en-US" dirty="0" smtClean="0"/>
              <a:t>No human to human transmission – yet</a:t>
            </a:r>
          </a:p>
          <a:p>
            <a:pPr lvl="2"/>
            <a:r>
              <a:rPr lang="en-US" dirty="0" smtClean="0"/>
              <a:t>Requires two more gene mutations</a:t>
            </a:r>
          </a:p>
          <a:p>
            <a:r>
              <a:rPr lang="en-US" dirty="0" smtClean="0"/>
              <a:t>Asymptomatic in poultry and wild birds</a:t>
            </a:r>
          </a:p>
          <a:p>
            <a:r>
              <a:rPr lang="en-US" dirty="0" smtClean="0"/>
              <a:t>Spreading in China</a:t>
            </a:r>
          </a:p>
          <a:p>
            <a:r>
              <a:rPr lang="en-US" dirty="0" smtClean="0"/>
              <a:t>Bird migrations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Antimicrobial resistance</a:t>
            </a:r>
          </a:p>
          <a:p>
            <a:pPr lvl="2"/>
            <a:r>
              <a:rPr lang="en-US" dirty="0" smtClean="0"/>
              <a:t>Tuberculosis</a:t>
            </a:r>
          </a:p>
          <a:p>
            <a:r>
              <a:rPr lang="en-US" dirty="0" smtClean="0"/>
              <a:t>Counterfeit medicines</a:t>
            </a:r>
          </a:p>
          <a:p>
            <a:r>
              <a:rPr lang="en-US" dirty="0" smtClean="0"/>
              <a:t>Access to vaccines</a:t>
            </a:r>
          </a:p>
          <a:p>
            <a:r>
              <a:rPr lang="en-US" dirty="0" smtClean="0"/>
              <a:t>Eradication of malaria</a:t>
            </a:r>
          </a:p>
          <a:p>
            <a:pPr lvl="2"/>
            <a:r>
              <a:rPr lang="en-US" dirty="0" err="1" smtClean="0"/>
              <a:t>Artemesin</a:t>
            </a:r>
            <a:r>
              <a:rPr lang="en-US" dirty="0" smtClean="0"/>
              <a:t> resistance</a:t>
            </a:r>
          </a:p>
          <a:p>
            <a:r>
              <a:rPr lang="en-US" dirty="0" err="1" smtClean="0"/>
              <a:t>Biosecurity</a:t>
            </a:r>
            <a:r>
              <a:rPr lang="en-US" dirty="0" smtClean="0"/>
              <a:t> and </a:t>
            </a:r>
            <a:r>
              <a:rPr lang="en-US" dirty="0" err="1" smtClean="0"/>
              <a:t>biosafety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H7N9 is different to 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1873251"/>
            <a:ext cx="7076747" cy="479425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SARS</a:t>
            </a:r>
            <a:r>
              <a:rPr lang="en-US" dirty="0" smtClean="0"/>
              <a:t> was not reported by China for 3 months</a:t>
            </a:r>
          </a:p>
          <a:p>
            <a:r>
              <a:rPr lang="en-US" dirty="0" smtClean="0"/>
              <a:t>Spread to Hong Kong</a:t>
            </a:r>
          </a:p>
          <a:p>
            <a:r>
              <a:rPr lang="en-US" dirty="0" smtClean="0"/>
              <a:t>Spread globally</a:t>
            </a:r>
          </a:p>
          <a:p>
            <a:r>
              <a:rPr lang="en-US" dirty="0" smtClean="0"/>
              <a:t>Toronto</a:t>
            </a:r>
          </a:p>
          <a:p>
            <a:r>
              <a:rPr lang="en-US" b="1" dirty="0" smtClean="0"/>
              <a:t>H7N9</a:t>
            </a:r>
            <a:r>
              <a:rPr lang="en-US" dirty="0" smtClean="0"/>
              <a:t> reported immediately</a:t>
            </a:r>
          </a:p>
          <a:p>
            <a:r>
              <a:rPr lang="en-US" dirty="0" smtClean="0"/>
              <a:t>Cooperation with WHO</a:t>
            </a:r>
          </a:p>
          <a:p>
            <a:r>
              <a:rPr lang="en-US" dirty="0" smtClean="0"/>
              <a:t>China has shared the virus for scientific studies</a:t>
            </a:r>
          </a:p>
          <a:p>
            <a:r>
              <a:rPr lang="en-US" dirty="0" smtClean="0"/>
              <a:t>Test kits now available all over China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391024"/>
          </a:xfrm>
        </p:spPr>
        <p:txBody>
          <a:bodyPr/>
          <a:lstStyle/>
          <a:p>
            <a:r>
              <a:rPr lang="en-US" dirty="0" smtClean="0"/>
              <a:t>Global Health Security Initiative of G7</a:t>
            </a:r>
          </a:p>
          <a:p>
            <a:r>
              <a:rPr lang="en-US" dirty="0" smtClean="0"/>
              <a:t>USAID</a:t>
            </a:r>
          </a:p>
          <a:p>
            <a:r>
              <a:rPr lang="en-US" dirty="0" smtClean="0"/>
              <a:t>The World Bank</a:t>
            </a:r>
          </a:p>
          <a:p>
            <a:r>
              <a:rPr lang="en-US" dirty="0" smtClean="0"/>
              <a:t>Rockefeller Foundation</a:t>
            </a:r>
          </a:p>
          <a:p>
            <a:r>
              <a:rPr lang="en-US" dirty="0" smtClean="0"/>
              <a:t>Gates Foundation</a:t>
            </a:r>
          </a:p>
          <a:p>
            <a:r>
              <a:rPr lang="en-US" dirty="0" smtClean="0"/>
              <a:t>Global Partnership of G8</a:t>
            </a:r>
          </a:p>
          <a:p>
            <a:r>
              <a:rPr lang="en-US" dirty="0" smtClean="0"/>
              <a:t>CORDS – Network of Networks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ords-network-map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096" t="21917" b="18519"/>
          <a:stretch/>
        </p:blipFill>
        <p:spPr>
          <a:xfrm>
            <a:off x="0" y="0"/>
            <a:ext cx="9400995" cy="462197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CORDS Network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Six Major Regional Networks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2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ue-map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071" r="-20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CORDS Strategic Orientation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to 2015: Priorities, Strategies, Performance and Feedback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32939" y="4347208"/>
            <a:ext cx="10636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Feedback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906107" y="945638"/>
            <a:ext cx="3276600" cy="901700"/>
          </a:xfrm>
          <a:prstGeom prst="rightArrow">
            <a:avLst>
              <a:gd name="adj1" fmla="val 64083"/>
              <a:gd name="adj2" fmla="val 74106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906107" y="1697401"/>
            <a:ext cx="3276600" cy="901700"/>
          </a:xfrm>
          <a:prstGeom prst="rightArrow">
            <a:avLst>
              <a:gd name="adj1" fmla="val 67296"/>
              <a:gd name="adj2" fmla="val 72727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906107" y="2519574"/>
            <a:ext cx="3276600" cy="901700"/>
          </a:xfrm>
          <a:prstGeom prst="rightArrow">
            <a:avLst>
              <a:gd name="adj1" fmla="val 74204"/>
              <a:gd name="adj2" fmla="val 72424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906107" y="3324857"/>
            <a:ext cx="3276600" cy="901700"/>
          </a:xfrm>
          <a:prstGeom prst="rightArrow">
            <a:avLst>
              <a:gd name="adj1" fmla="val 69102"/>
              <a:gd name="adj2" fmla="val 70405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906107" y="1126613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Knowledge Generation, </a:t>
            </a:r>
            <a:r>
              <a:rPr lang="en-US" sz="1000" b="1" dirty="0" err="1">
                <a:solidFill>
                  <a:schemeClr val="bg1"/>
                </a:solidFill>
                <a:latin typeface="Arial" charset="0"/>
              </a:rPr>
              <a:t>Mgmt</a:t>
            </a: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and Sharing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Joint Research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Resource Sharing</a:t>
            </a:r>
            <a:endParaRPr lang="en-CA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94971" y="2408810"/>
            <a:ext cx="1347064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CORDS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2012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797907" y="1390474"/>
            <a:ext cx="1811427" cy="26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CORDS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2015</a:t>
            </a:r>
          </a:p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World class coordination and support network linking regional disease surveillance networks to improve global capacity to respond to infectious diseases.  </a:t>
            </a:r>
            <a:endParaRPr lang="en-US" sz="1400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06107" y="1849801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Engagement of Human, Animal and Environmental Health Organizations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Endorsement of Multi-</a:t>
            </a:r>
            <a:r>
              <a:rPr lang="en-US" sz="1000" b="1" dirty="0" err="1">
                <a:solidFill>
                  <a:srgbClr val="FFFFFF"/>
                </a:solidFill>
                <a:latin typeface="Arial" charset="0"/>
              </a:rPr>
              <a:t>Sectoral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Initiatives</a:t>
            </a:r>
          </a:p>
          <a:p>
            <a:pPr>
              <a:buFont typeface="Arial" charset="0"/>
              <a:buChar char="•"/>
            </a:pP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906107" y="3509135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Strengthening of Existing Networks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Promotion of the Development of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New Networks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906107" y="2702137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Publishing and Sharing of Innovative Results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Encouragement of Co-Development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Piloting of Advances in Surveillance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732521" y="1923467"/>
            <a:ext cx="101111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Advancing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One Health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722440" y="2792280"/>
            <a:ext cx="108715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Promoting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Innovation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783063" y="1126613"/>
            <a:ext cx="9297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Improving 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Capacity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722440" y="3505937"/>
            <a:ext cx="108715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Building Sustainable Networks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993368" y="630852"/>
            <a:ext cx="1281739" cy="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Performance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658346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42035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57702" y="630852"/>
            <a:ext cx="1479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Key Strategies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167457" y="630852"/>
            <a:ext cx="207832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Strategic Priorities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29115" y="996950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29115" y="4347208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Custom 2">
      <a:dk1>
        <a:sysClr val="windowText" lastClr="000000"/>
      </a:dk1>
      <a:lt1>
        <a:sysClr val="window" lastClr="FFFFFF"/>
      </a:lt1>
      <a:dk2>
        <a:srgbClr val="154CA7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CORDS presentation White House.pptx</Template>
  <TotalTime>764</TotalTime>
  <Words>724</Words>
  <Application>Microsoft Macintosh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Global Health Security</vt:lpstr>
      <vt:lpstr>Global Health Security</vt:lpstr>
      <vt:lpstr>The  Challenges Today</vt:lpstr>
      <vt:lpstr>H7N9 SITREP Today</vt:lpstr>
      <vt:lpstr>The Challenges Today</vt:lpstr>
      <vt:lpstr>Why H7N9 is different to SARS</vt:lpstr>
      <vt:lpstr>What has been done</vt:lpstr>
      <vt:lpstr>The CORDS Network</vt:lpstr>
      <vt:lpstr>CORDS Strategic Orientation</vt:lpstr>
      <vt:lpstr>CORDS Funding</vt:lpstr>
      <vt:lpstr>Global aviation network Disease can spread anywhere in 24 hrs</vt:lpstr>
      <vt:lpstr>Progress in Ebola outbreak detection and response, Uganda </vt:lpstr>
      <vt:lpstr>The CORDS Concept</vt:lpstr>
      <vt:lpstr>Innovative Operational Research</vt:lpstr>
      <vt:lpstr>Mobile Technologies - SACIDS   </vt:lpstr>
      <vt:lpstr>Mobile Technologies Next Steps</vt:lpstr>
      <vt:lpstr>Conclusions</vt:lpstr>
    </vt:vector>
  </TitlesOfParts>
  <Company>NL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Earlier Outbreak Detection</dc:title>
  <dc:creator>Nigel Lightfoot</dc:creator>
  <cp:lastModifiedBy>Nigel Lightfoot</cp:lastModifiedBy>
  <cp:revision>18</cp:revision>
  <dcterms:created xsi:type="dcterms:W3CDTF">2013-06-23T13:24:21Z</dcterms:created>
  <dcterms:modified xsi:type="dcterms:W3CDTF">2013-06-23T13:25:54Z</dcterms:modified>
</cp:coreProperties>
</file>