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rawings/drawing1.xml" ContentType="application/vnd.openxmlformats-officedocument.drawingml.chartshapes+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71" r:id="rId4"/>
    <p:sldId id="274" r:id="rId5"/>
    <p:sldId id="275" r:id="rId6"/>
    <p:sldId id="280" r:id="rId7"/>
    <p:sldId id="281" r:id="rId8"/>
    <p:sldId id="272" r:id="rId9"/>
    <p:sldId id="282" r:id="rId10"/>
    <p:sldId id="283" r:id="rId11"/>
    <p:sldId id="269" r:id="rId12"/>
    <p:sldId id="259" r:id="rId13"/>
    <p:sldId id="285" r:id="rId14"/>
    <p:sldId id="277" r:id="rId15"/>
    <p:sldId id="276" r:id="rId16"/>
    <p:sldId id="262" r:id="rId17"/>
    <p:sldId id="263" r:id="rId18"/>
    <p:sldId id="264" r:id="rId19"/>
    <p:sldId id="265" r:id="rId20"/>
    <p:sldId id="266" r:id="rId21"/>
    <p:sldId id="284" r:id="rId22"/>
  </p:sldIdLst>
  <p:sldSz cx="9144000" cy="6858000" type="screen4x3"/>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89242" autoAdjust="0"/>
  </p:normalViewPr>
  <p:slideViewPr>
    <p:cSldViewPr>
      <p:cViewPr>
        <p:scale>
          <a:sx n="46" d="100"/>
          <a:sy n="46" d="100"/>
        </p:scale>
        <p:origin x="-2076" y="-504"/>
      </p:cViewPr>
      <p:guideLst>
        <p:guide orient="horz" pos="2160"/>
        <p:guide pos="2880"/>
      </p:guideLst>
    </p:cSldViewPr>
  </p:slideViewPr>
  <p:outlineViewPr>
    <p:cViewPr>
      <p:scale>
        <a:sx n="33" d="100"/>
        <a:sy n="33" d="100"/>
      </p:scale>
      <p:origin x="0" y="1599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2007_Workbook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2007_Workbook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2007_Workbook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2007_Workbook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2007_Workbook5.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Office_Excel_2007_Workbook6.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GB"/>
  <c:chart>
    <c:autoTitleDeleted val="1"/>
    <c:view3D>
      <c:hPercent val="97"/>
      <c:depthPercent val="200"/>
      <c:rAngAx val="1"/>
    </c:view3D>
    <c:floor>
      <c:spPr>
        <a:solidFill>
          <a:srgbClr val="C0C0C0"/>
        </a:solidFill>
        <a:ln w="3175">
          <a:solidFill>
            <a:srgbClr val="000000"/>
          </a:solidFill>
          <a:prstDash val="solid"/>
        </a:ln>
      </c:spPr>
    </c:floor>
    <c:sideWall>
      <c:spPr>
        <a:solidFill>
          <a:srgbClr val="C0C0C0"/>
        </a:solidFill>
        <a:ln w="12700">
          <a:solidFill>
            <a:srgbClr val="808080"/>
          </a:solidFill>
          <a:prstDash val="solid"/>
        </a:ln>
      </c:spPr>
    </c:sideWall>
    <c:backWall>
      <c:spPr>
        <a:solidFill>
          <a:srgbClr val="C0C0C0"/>
        </a:solidFill>
        <a:ln w="12700">
          <a:solidFill>
            <a:srgbClr val="808080"/>
          </a:solidFill>
          <a:prstDash val="solid"/>
        </a:ln>
      </c:spPr>
    </c:backWall>
    <c:plotArea>
      <c:layout>
        <c:manualLayout>
          <c:layoutTarget val="inner"/>
          <c:xMode val="edge"/>
          <c:yMode val="edge"/>
          <c:x val="5.5536595077318292E-2"/>
          <c:y val="1.9819819819819871E-2"/>
          <c:w val="0.93320136840480084"/>
          <c:h val="0.90270270270270259"/>
        </c:manualLayout>
      </c:layout>
      <c:bar3DChart>
        <c:barDir val="col"/>
        <c:grouping val="clustered"/>
        <c:ser>
          <c:idx val="0"/>
          <c:order val="0"/>
          <c:tx>
            <c:strRef>
              <c:f>Sheet1!$A$2</c:f>
              <c:strCache>
                <c:ptCount val="1"/>
                <c:pt idx="0">
                  <c:v>%ooo</c:v>
                </c:pt>
              </c:strCache>
            </c:strRef>
          </c:tx>
          <c:spPr>
            <a:solidFill>
              <a:srgbClr val="8080FF"/>
            </a:solidFill>
            <a:ln w="12700">
              <a:solidFill>
                <a:srgbClr val="000000"/>
              </a:solidFill>
              <a:prstDash val="solid"/>
            </a:ln>
          </c:spPr>
          <c:dLbls>
            <c:dLbl>
              <c:idx val="0"/>
              <c:layout>
                <c:manualLayout>
                  <c:x val="9.8861896016138161E-3"/>
                  <c:y val="-3.8928762223306308E-4"/>
                </c:manualLayout>
              </c:layout>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
              <c:layout>
                <c:manualLayout>
                  <c:x val="1.4363626300319581E-2"/>
                  <c:y val="-2.0646652366253852E-2"/>
                </c:manualLayout>
              </c:layout>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2"/>
              <c:layout>
                <c:manualLayout>
                  <c:x val="2.3682418224505092E-2"/>
                  <c:y val="-3.9896539839958403E-2"/>
                </c:manualLayout>
              </c:layout>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3"/>
              <c:layout>
                <c:manualLayout>
                  <c:x val="1.2561121094748428E-2"/>
                  <c:y val="-2.4555413472144058E-2"/>
                </c:manualLayout>
              </c:layout>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4"/>
              <c:layout>
                <c:manualLayout>
                  <c:x val="6.1568050970671907E-3"/>
                  <c:y val="-2.3853093704114571E-2"/>
                </c:manualLayout>
              </c:layout>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5"/>
              <c:layout>
                <c:manualLayout>
                  <c:x val="1.8620413627687932E-2"/>
                  <c:y val="-2.5787282927830616E-2"/>
                </c:manualLayout>
              </c:layout>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6"/>
              <c:layout>
                <c:manualLayout>
                  <c:x val="1.5360589199672139E-2"/>
                  <c:y val="-4.0771629688360227E-2"/>
                </c:manualLayout>
              </c:layout>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7"/>
              <c:layout>
                <c:manualLayout>
                  <c:x val="8.481613727835971E-3"/>
                  <c:y val="-2.4290638628315601E-2"/>
                </c:manualLayout>
              </c:layout>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8"/>
              <c:layout>
                <c:manualLayout>
                  <c:x val="1.3969592810186691E-2"/>
                  <c:y val="-3.609690381622668E-3"/>
                </c:manualLayout>
              </c:layout>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9"/>
              <c:layout>
                <c:manualLayout>
                  <c:x val="4.0091139083693996E-3"/>
                  <c:y val="-1.4446922429362645E-2"/>
                </c:manualLayout>
              </c:layout>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0"/>
              <c:layout>
                <c:manualLayout>
                  <c:x val="8.6110872188643398E-3"/>
                  <c:y val="-2.1654129636569881E-2"/>
                </c:manualLayout>
              </c:layout>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1"/>
              <c:layout>
                <c:manualLayout>
                  <c:x val="-0.49656566149045767"/>
                  <c:y val="-3.1975472092537209E-3"/>
                </c:manualLayout>
              </c:layout>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2"/>
              <c:layout>
                <c:manualLayout>
                  <c:x val="-0.45737265572979363"/>
                  <c:y val="-3.1975472092537209E-3"/>
                </c:manualLayout>
              </c:layout>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3"/>
              <c:layout>
                <c:manualLayout>
                  <c:x val="0.22804692764359538"/>
                  <c:y val="-3.1975472092537209E-3"/>
                </c:manualLayout>
              </c:layout>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4"/>
              <c:layout>
                <c:manualLayout>
                  <c:x val="-1.7351099045909715E-2"/>
                  <c:y val="-3.1975472092537209E-3"/>
                </c:manualLayout>
              </c:layout>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5"/>
              <c:layout>
                <c:manualLayout>
                  <c:x val="0.19165338998785592"/>
                  <c:y val="-3.1975472092537209E-3"/>
                </c:manualLayout>
              </c:layout>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6"/>
              <c:layout>
                <c:manualLayout>
                  <c:x val="0.30789042090575292"/>
                  <c:y val="-3.1975472092537209E-3"/>
                </c:manualLayout>
              </c:layout>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7"/>
              <c:layout>
                <c:manualLayout>
                  <c:x val="4.0479815599894373E-2"/>
                  <c:y val="-3.1975472092537209E-3"/>
                </c:manualLayout>
              </c:layout>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8"/>
              <c:layout>
                <c:manualLayout>
                  <c:x val="0.23218854463099825"/>
                  <c:y val="-3.1975472092537209E-3"/>
                </c:manualLayout>
              </c:layout>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9"/>
              <c:layout>
                <c:manualLayout>
                  <c:x val="0.19433768775281429"/>
                  <c:y val="-3.1975472092537209E-3"/>
                </c:manualLayout>
              </c:layout>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spPr>
              <a:noFill/>
              <a:ln w="25400">
                <a:noFill/>
              </a:ln>
            </c:spPr>
            <c:txPr>
              <a:bodyPr wrap="square" lIns="38100" tIns="19050" rIns="38100" bIns="19050" anchor="ctr">
                <a:spAutoFit/>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15:showLeaderLines val="0"/>
              </c:ext>
            </c:extLst>
          </c:dLbls>
          <c:cat>
            <c:numRef>
              <c:f>Sheet1!$B$1:$V$1</c:f>
              <c:numCache>
                <c:formatCode>General</c:formatCode>
                <c:ptCount val="21"/>
                <c:pt idx="0">
                  <c:v>2004</c:v>
                </c:pt>
                <c:pt idx="1">
                  <c:v>2005</c:v>
                </c:pt>
                <c:pt idx="2">
                  <c:v>2006</c:v>
                </c:pt>
                <c:pt idx="3">
                  <c:v>2007</c:v>
                </c:pt>
                <c:pt idx="4">
                  <c:v>2008</c:v>
                </c:pt>
                <c:pt idx="5">
                  <c:v>2009</c:v>
                </c:pt>
                <c:pt idx="6">
                  <c:v>2010</c:v>
                </c:pt>
                <c:pt idx="7">
                  <c:v>2011</c:v>
                </c:pt>
                <c:pt idx="8">
                  <c:v>2012</c:v>
                </c:pt>
                <c:pt idx="9">
                  <c:v>2013</c:v>
                </c:pt>
                <c:pt idx="10">
                  <c:v>2014</c:v>
                </c:pt>
              </c:numCache>
            </c:numRef>
          </c:cat>
          <c:val>
            <c:numRef>
              <c:f>Sheet1!$B$2:$V$2</c:f>
              <c:numCache>
                <c:formatCode>General</c:formatCode>
                <c:ptCount val="21"/>
                <c:pt idx="0">
                  <c:v>0.23</c:v>
                </c:pt>
                <c:pt idx="1">
                  <c:v>0.18000000000000024</c:v>
                </c:pt>
                <c:pt idx="2">
                  <c:v>9.0000000000000066E-2</c:v>
                </c:pt>
                <c:pt idx="3">
                  <c:v>3.0000000000000089E-2</c:v>
                </c:pt>
                <c:pt idx="4">
                  <c:v>0.17</c:v>
                </c:pt>
                <c:pt idx="5">
                  <c:v>8.0000000000000224E-2</c:v>
                </c:pt>
                <c:pt idx="6">
                  <c:v>8.0000000000000224E-2</c:v>
                </c:pt>
                <c:pt idx="7">
                  <c:v>5.0000000000000114E-2</c:v>
                </c:pt>
                <c:pt idx="8">
                  <c:v>5.0000000000000114E-2</c:v>
                </c:pt>
                <c:pt idx="9">
                  <c:v>1.0000000000000031E-2</c:v>
                </c:pt>
                <c:pt idx="10">
                  <c:v>1.0000000000000031E-2</c:v>
                </c:pt>
              </c:numCache>
            </c:numRef>
          </c:val>
        </c:ser>
        <c:gapDepth val="0"/>
        <c:shape val="box"/>
        <c:axId val="50156288"/>
        <c:axId val="50194688"/>
        <c:axId val="0"/>
      </c:bar3DChart>
      <c:catAx>
        <c:axId val="50156288"/>
        <c:scaling>
          <c:orientation val="minMax"/>
        </c:scaling>
        <c:axPos val="b"/>
        <c:numFmt formatCode="General" sourceLinked="1"/>
        <c:tickLblPos val="low"/>
        <c:spPr>
          <a:ln w="3175">
            <a:solidFill>
              <a:srgbClr val="000000"/>
            </a:solidFill>
            <a:prstDash val="solid"/>
          </a:ln>
        </c:spPr>
        <c:txPr>
          <a:bodyPr rot="0" vert="horz"/>
          <a:lstStyle/>
          <a:p>
            <a:pPr>
              <a:defRPr sz="800" b="1" i="0" u="none" strike="noStrike" baseline="0">
                <a:solidFill>
                  <a:srgbClr val="000000"/>
                </a:solidFill>
                <a:latin typeface="Arial"/>
                <a:ea typeface="Arial"/>
                <a:cs typeface="Arial"/>
              </a:defRPr>
            </a:pPr>
            <a:endParaRPr lang="en-US"/>
          </a:p>
        </c:txPr>
        <c:crossAx val="50194688"/>
        <c:crosses val="autoZero"/>
        <c:lblAlgn val="ctr"/>
        <c:lblOffset val="100"/>
        <c:tickLblSkip val="2"/>
        <c:tickMarkSkip val="1"/>
      </c:catAx>
      <c:valAx>
        <c:axId val="50194688"/>
        <c:scaling>
          <c:orientation val="minMax"/>
        </c:scaling>
        <c:axPos val="l"/>
        <c:majorGridlines>
          <c:spPr>
            <a:ln w="3175">
              <a:solidFill>
                <a:srgbClr val="000000"/>
              </a:solidFill>
              <a:prstDash val="solid"/>
            </a:ln>
          </c:spPr>
        </c:majorGridlines>
        <c:numFmt formatCode="General" sourceLinked="1"/>
        <c:tickLblPos val="nextTo"/>
        <c:spPr>
          <a:ln w="3175">
            <a:solidFill>
              <a:srgbClr val="000000"/>
            </a:solidFill>
            <a:prstDash val="solid"/>
          </a:ln>
        </c:spPr>
        <c:txPr>
          <a:bodyPr rot="0" vert="horz"/>
          <a:lstStyle/>
          <a:p>
            <a:pPr>
              <a:defRPr sz="800" b="1" i="0" u="none" strike="noStrike" baseline="0">
                <a:solidFill>
                  <a:srgbClr val="000000"/>
                </a:solidFill>
                <a:latin typeface="Arial"/>
                <a:ea typeface="Arial"/>
                <a:cs typeface="Arial"/>
              </a:defRPr>
            </a:pPr>
            <a:endParaRPr lang="en-US"/>
          </a:p>
        </c:txPr>
        <c:crossAx val="50156288"/>
        <c:crosses val="autoZero"/>
        <c:crossBetween val="between"/>
      </c:valAx>
      <c:spPr>
        <a:noFill/>
        <a:ln w="25400">
          <a:noFill/>
        </a:ln>
      </c:spPr>
    </c:plotArea>
    <c:plotVisOnly val="1"/>
    <c:dispBlanksAs val="gap"/>
  </c:chart>
  <c:spPr>
    <a:noFill/>
    <a:ln>
      <a:noFill/>
    </a:ln>
  </c:spPr>
  <c:txPr>
    <a:bodyPr/>
    <a:lstStyle/>
    <a:p>
      <a:pPr>
        <a:defRPr sz="800" b="1" i="0" u="none" strike="noStrike" baseline="0">
          <a:solidFill>
            <a:srgbClr val="000000"/>
          </a:solidFill>
          <a:latin typeface="Arial"/>
          <a:ea typeface="Arial"/>
          <a:cs typeface="Arial"/>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GB"/>
  <c:chart>
    <c:autoTitleDeleted val="1"/>
    <c:view3D>
      <c:rotX val="6"/>
      <c:hPercent val="78"/>
      <c:rotY val="5"/>
      <c:depthPercent val="200"/>
      <c:rAngAx val="1"/>
    </c:view3D>
    <c:floor>
      <c:spPr>
        <a:solidFill>
          <a:srgbClr val="C0C0C0"/>
        </a:solidFill>
        <a:ln w="3175">
          <a:solidFill>
            <a:srgbClr val="000000"/>
          </a:solidFill>
          <a:prstDash val="solid"/>
        </a:ln>
      </c:spPr>
    </c:floor>
    <c:sideWall>
      <c:spPr>
        <a:solidFill>
          <a:srgbClr val="C0C0C0"/>
        </a:solidFill>
        <a:ln w="12700">
          <a:solidFill>
            <a:srgbClr val="808080"/>
          </a:solidFill>
          <a:prstDash val="solid"/>
        </a:ln>
      </c:spPr>
    </c:sideWall>
    <c:backWall>
      <c:spPr>
        <a:solidFill>
          <a:srgbClr val="C0C0C0"/>
        </a:solidFill>
        <a:ln w="12700">
          <a:solidFill>
            <a:srgbClr val="808080"/>
          </a:solidFill>
          <a:prstDash val="solid"/>
        </a:ln>
      </c:spPr>
    </c:backWall>
    <c:plotArea>
      <c:layout>
        <c:manualLayout>
          <c:layoutTarget val="inner"/>
          <c:xMode val="edge"/>
          <c:yMode val="edge"/>
          <c:x val="5.3375170152433787E-2"/>
          <c:y val="1.0860331758009803E-2"/>
          <c:w val="0.94063886463290169"/>
          <c:h val="0.89707489766094362"/>
        </c:manualLayout>
      </c:layout>
      <c:bar3DChart>
        <c:barDir val="col"/>
        <c:grouping val="clustered"/>
        <c:ser>
          <c:idx val="0"/>
          <c:order val="0"/>
          <c:tx>
            <c:strRef>
              <c:f>Sheet1!$A$2</c:f>
              <c:strCache>
                <c:ptCount val="1"/>
                <c:pt idx="0">
                  <c:v>%OOO</c:v>
                </c:pt>
              </c:strCache>
            </c:strRef>
          </c:tx>
          <c:spPr>
            <a:solidFill>
              <a:srgbClr val="8080FF"/>
            </a:solidFill>
            <a:ln w="12700">
              <a:solidFill>
                <a:srgbClr val="000000"/>
              </a:solidFill>
              <a:prstDash val="solid"/>
            </a:ln>
          </c:spPr>
          <c:dLbls>
            <c:dLbl>
              <c:idx val="0"/>
              <c:layout>
                <c:manualLayout>
                  <c:x val="2.5493580291270782E-3"/>
                  <c:y val="-2.6430843012874121E-2"/>
                </c:manualLayout>
              </c:layout>
              <c:numFmt formatCode="General" sourceLinked="0"/>
              <c:spPr>
                <a:noFill/>
                <a:ln w="25399">
                  <a:noFill/>
                </a:ln>
              </c:spPr>
              <c:txPr>
                <a:bodyPr/>
                <a:lstStyle/>
                <a:p>
                  <a:pPr>
                    <a:defRPr sz="9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
              <c:layout>
                <c:manualLayout>
                  <c:x val="9.2124103659215247E-3"/>
                  <c:y val="-2.6465687969971688E-2"/>
                </c:manualLayout>
              </c:layout>
              <c:numFmt formatCode="General" sourceLinked="0"/>
              <c:spPr>
                <a:noFill/>
                <a:ln w="25399">
                  <a:noFill/>
                </a:ln>
              </c:spPr>
              <c:txPr>
                <a:bodyPr/>
                <a:lstStyle/>
                <a:p>
                  <a:pPr>
                    <a:defRPr sz="9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2"/>
              <c:layout>
                <c:manualLayout>
                  <c:x val="1.0718448905947474E-2"/>
                  <c:y val="-6.5981383010974568E-3"/>
                </c:manualLayout>
              </c:layout>
              <c:numFmt formatCode="General" sourceLinked="0"/>
              <c:spPr>
                <a:noFill/>
                <a:ln w="25399">
                  <a:noFill/>
                </a:ln>
              </c:spPr>
              <c:txPr>
                <a:bodyPr/>
                <a:lstStyle/>
                <a:p>
                  <a:pPr>
                    <a:defRPr sz="9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3"/>
              <c:layout>
                <c:manualLayout>
                  <c:x val="-1.5450595723448061E-2"/>
                  <c:y val="-1.3062816392011485E-2"/>
                </c:manualLayout>
              </c:layout>
              <c:numFmt formatCode="General" sourceLinked="0"/>
              <c:spPr>
                <a:noFill/>
                <a:ln w="25399">
                  <a:noFill/>
                </a:ln>
              </c:spPr>
              <c:txPr>
                <a:bodyPr/>
                <a:lstStyle/>
                <a:p>
                  <a:pPr>
                    <a:defRPr sz="9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4"/>
              <c:layout>
                <c:manualLayout>
                  <c:x val="8.5300620266361617E-3"/>
                  <c:y val="-1.6418768388292825E-2"/>
                </c:manualLayout>
              </c:layout>
              <c:numFmt formatCode="General" sourceLinked="0"/>
              <c:spPr>
                <a:noFill/>
                <a:ln w="25399">
                  <a:noFill/>
                </a:ln>
              </c:spPr>
              <c:txPr>
                <a:bodyPr/>
                <a:lstStyle/>
                <a:p>
                  <a:pPr>
                    <a:defRPr sz="9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5"/>
              <c:layout>
                <c:manualLayout>
                  <c:x val="-1.3021054570057261E-2"/>
                  <c:y val="-3.1662591673273212E-2"/>
                </c:manualLayout>
              </c:layout>
              <c:numFmt formatCode="General" sourceLinked="0"/>
              <c:spPr>
                <a:noFill/>
                <a:ln w="25399">
                  <a:noFill/>
                </a:ln>
              </c:spPr>
              <c:txPr>
                <a:bodyPr/>
                <a:lstStyle/>
                <a:p>
                  <a:pPr>
                    <a:defRPr sz="9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6"/>
              <c:layout>
                <c:manualLayout>
                  <c:x val="-8.0841517685096547E-3"/>
                  <c:y val="-2.0121653259865278E-2"/>
                </c:manualLayout>
              </c:layout>
              <c:numFmt formatCode="General" sourceLinked="0"/>
              <c:spPr>
                <a:noFill/>
                <a:ln w="25399">
                  <a:noFill/>
                </a:ln>
              </c:spPr>
              <c:txPr>
                <a:bodyPr/>
                <a:lstStyle/>
                <a:p>
                  <a:pPr>
                    <a:defRPr sz="9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7"/>
              <c:layout>
                <c:manualLayout>
                  <c:x val="-1.7849391700466479E-6"/>
                  <c:y val="-2.2397805025991698E-2"/>
                </c:manualLayout>
              </c:layout>
              <c:numFmt formatCode="General" sourceLinked="0"/>
              <c:spPr>
                <a:noFill/>
                <a:ln w="25399">
                  <a:noFill/>
                </a:ln>
              </c:spPr>
              <c:txPr>
                <a:bodyPr/>
                <a:lstStyle/>
                <a:p>
                  <a:pPr>
                    <a:defRPr sz="9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8"/>
              <c:layout>
                <c:manualLayout>
                  <c:x val="2.4860720390317277E-3"/>
                  <c:y val="8.1945881519863723E-3"/>
                </c:manualLayout>
              </c:layout>
              <c:numFmt formatCode="General" sourceLinked="0"/>
              <c:spPr>
                <a:noFill/>
                <a:ln w="25399">
                  <a:noFill/>
                </a:ln>
              </c:spPr>
              <c:txPr>
                <a:bodyPr/>
                <a:lstStyle/>
                <a:p>
                  <a:pPr>
                    <a:defRPr sz="9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9"/>
              <c:layout>
                <c:manualLayout>
                  <c:x val="3.9919483118604502E-3"/>
                  <c:y val="-1.4002547523162767E-2"/>
                </c:manualLayout>
              </c:layout>
              <c:numFmt formatCode="General" sourceLinked="0"/>
              <c:spPr>
                <a:noFill/>
                <a:ln w="25399">
                  <a:noFill/>
                </a:ln>
              </c:spPr>
              <c:txPr>
                <a:bodyPr/>
                <a:lstStyle/>
                <a:p>
                  <a:pPr>
                    <a:defRPr sz="9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0"/>
              <c:layout>
                <c:manualLayout>
                  <c:x val="1.3347280415465724E-2"/>
                  <c:y val="3.5188706413629297E-3"/>
                </c:manualLayout>
              </c:layout>
              <c:numFmt formatCode="General" sourceLinked="0"/>
              <c:spPr>
                <a:noFill/>
                <a:ln w="25399">
                  <a:noFill/>
                </a:ln>
              </c:spPr>
              <c:txPr>
                <a:bodyPr/>
                <a:lstStyle/>
                <a:p>
                  <a:pPr>
                    <a:defRPr sz="9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1"/>
              <c:layout>
                <c:manualLayout>
                  <c:x val="0.42877641967733332"/>
                  <c:y val="-5.6098819181079678E-3"/>
                </c:manualLayout>
              </c:layout>
              <c:numFmt formatCode="General" sourceLinked="0"/>
              <c:spPr>
                <a:noFill/>
                <a:ln w="25399">
                  <a:noFill/>
                </a:ln>
              </c:spPr>
              <c:txPr>
                <a:bodyPr/>
                <a:lstStyle/>
                <a:p>
                  <a:pPr>
                    <a:defRPr sz="9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2"/>
              <c:layout>
                <c:manualLayout>
                  <c:x val="9.1191840400353524E-2"/>
                  <c:y val="-5.6098819181079678E-3"/>
                </c:manualLayout>
              </c:layout>
              <c:numFmt formatCode="General" sourceLinked="0"/>
              <c:spPr>
                <a:noFill/>
                <a:ln w="25399">
                  <a:noFill/>
                </a:ln>
              </c:spPr>
              <c:txPr>
                <a:bodyPr/>
                <a:lstStyle/>
                <a:p>
                  <a:pPr>
                    <a:defRPr sz="9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3"/>
              <c:layout>
                <c:manualLayout>
                  <c:x val="0.18688842810014691"/>
                  <c:y val="-5.6098819181079678E-3"/>
                </c:manualLayout>
              </c:layout>
              <c:numFmt formatCode="General" sourceLinked="0"/>
              <c:spPr>
                <a:noFill/>
                <a:ln w="25399">
                  <a:noFill/>
                </a:ln>
              </c:spPr>
              <c:txPr>
                <a:bodyPr/>
                <a:lstStyle/>
                <a:p>
                  <a:pPr>
                    <a:defRPr sz="9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4"/>
              <c:layout>
                <c:manualLayout>
                  <c:x val="7.8503383146879407E-2"/>
                  <c:y val="-5.6098819181079678E-3"/>
                </c:manualLayout>
              </c:layout>
              <c:numFmt formatCode="General" sourceLinked="0"/>
              <c:spPr>
                <a:noFill/>
                <a:ln w="25399">
                  <a:noFill/>
                </a:ln>
              </c:spPr>
              <c:txPr>
                <a:bodyPr/>
                <a:lstStyle/>
                <a:p>
                  <a:pPr>
                    <a:defRPr sz="9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5"/>
              <c:layout>
                <c:manualLayout>
                  <c:x val="-0.20256628247233088"/>
                  <c:y val="-5.6098819181079678E-3"/>
                </c:manualLayout>
              </c:layout>
              <c:numFmt formatCode="General" sourceLinked="0"/>
              <c:spPr>
                <a:noFill/>
                <a:ln w="25399">
                  <a:noFill/>
                </a:ln>
              </c:spPr>
              <c:txPr>
                <a:bodyPr/>
                <a:lstStyle/>
                <a:p>
                  <a:pPr>
                    <a:defRPr sz="9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6"/>
              <c:layout>
                <c:manualLayout>
                  <c:x val="-0.19007236881367387"/>
                  <c:y val="-5.6098819181079678E-3"/>
                </c:manualLayout>
              </c:layout>
              <c:numFmt formatCode="General" sourceLinked="0"/>
              <c:spPr>
                <a:noFill/>
                <a:ln w="25399">
                  <a:noFill/>
                </a:ln>
              </c:spPr>
              <c:txPr>
                <a:bodyPr/>
                <a:lstStyle/>
                <a:p>
                  <a:pPr>
                    <a:defRPr sz="9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7"/>
              <c:layout>
                <c:manualLayout>
                  <c:x val="0.2651218640980515"/>
                  <c:y val="-5.6098819181079678E-3"/>
                </c:manualLayout>
              </c:layout>
              <c:numFmt formatCode="General" sourceLinked="0"/>
              <c:spPr>
                <a:noFill/>
                <a:ln w="25399">
                  <a:noFill/>
                </a:ln>
              </c:spPr>
              <c:txPr>
                <a:bodyPr/>
                <a:lstStyle/>
                <a:p>
                  <a:pPr>
                    <a:defRPr sz="9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8"/>
              <c:layout>
                <c:manualLayout>
                  <c:x val="-1.12380631158134E-2"/>
                  <c:y val="-5.6098819181079678E-3"/>
                </c:manualLayout>
              </c:layout>
              <c:numFmt formatCode="General" sourceLinked="0"/>
              <c:spPr>
                <a:noFill/>
                <a:ln w="25399">
                  <a:noFill/>
                </a:ln>
              </c:spPr>
              <c:txPr>
                <a:bodyPr/>
                <a:lstStyle/>
                <a:p>
                  <a:pPr>
                    <a:defRPr sz="9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9"/>
              <c:layout>
                <c:manualLayout>
                  <c:x val="0.18963889606874529"/>
                  <c:y val="-5.6098819181079678E-3"/>
                </c:manualLayout>
              </c:layout>
              <c:numFmt formatCode="General" sourceLinked="0"/>
              <c:spPr>
                <a:noFill/>
                <a:ln w="25399">
                  <a:noFill/>
                </a:ln>
              </c:spPr>
              <c:txPr>
                <a:bodyPr/>
                <a:lstStyle/>
                <a:p>
                  <a:pPr>
                    <a:defRPr sz="9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numFmt formatCode="General" sourceLinked="0"/>
            <c:spPr>
              <a:noFill/>
              <a:ln w="25399">
                <a:noFill/>
              </a:ln>
            </c:spPr>
            <c:txPr>
              <a:bodyPr wrap="square" lIns="38100" tIns="19050" rIns="38100" bIns="19050" anchor="ctr">
                <a:spAutoFit/>
              </a:bodyPr>
              <a:lstStyle/>
              <a:p>
                <a:pPr>
                  <a:defRPr sz="9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15:showLeaderLines val="0"/>
              </c:ext>
            </c:extLst>
          </c:dLbls>
          <c:cat>
            <c:numRef>
              <c:f>Sheet1!$B$1:$V$1</c:f>
              <c:numCache>
                <c:formatCode>General</c:formatCode>
                <c:ptCount val="21"/>
                <c:pt idx="0">
                  <c:v>2004</c:v>
                </c:pt>
                <c:pt idx="1">
                  <c:v>2005</c:v>
                </c:pt>
                <c:pt idx="2">
                  <c:v>2006</c:v>
                </c:pt>
                <c:pt idx="3">
                  <c:v>2007</c:v>
                </c:pt>
                <c:pt idx="4">
                  <c:v>2008</c:v>
                </c:pt>
                <c:pt idx="5">
                  <c:v>2009</c:v>
                </c:pt>
                <c:pt idx="6">
                  <c:v>2010</c:v>
                </c:pt>
                <c:pt idx="7">
                  <c:v>2011</c:v>
                </c:pt>
                <c:pt idx="8">
                  <c:v>2012</c:v>
                </c:pt>
                <c:pt idx="9">
                  <c:v>2013</c:v>
                </c:pt>
                <c:pt idx="10">
                  <c:v>2014</c:v>
                </c:pt>
              </c:numCache>
            </c:numRef>
          </c:cat>
          <c:val>
            <c:numRef>
              <c:f>Sheet1!$B$2:$V$2</c:f>
              <c:numCache>
                <c:formatCode>General</c:formatCode>
                <c:ptCount val="21"/>
                <c:pt idx="0">
                  <c:v>8.0000000000000043E-2</c:v>
                </c:pt>
                <c:pt idx="1">
                  <c:v>6.0000000000000032E-2</c:v>
                </c:pt>
                <c:pt idx="2">
                  <c:v>0</c:v>
                </c:pt>
                <c:pt idx="3">
                  <c:v>3.0000000000000016E-2</c:v>
                </c:pt>
                <c:pt idx="4">
                  <c:v>5.0000000000000024E-2</c:v>
                </c:pt>
                <c:pt idx="5">
                  <c:v>7.0000000000000021E-2</c:v>
                </c:pt>
                <c:pt idx="6">
                  <c:v>4.0000000000000022E-2</c:v>
                </c:pt>
                <c:pt idx="7">
                  <c:v>4.0000000000000022E-2</c:v>
                </c:pt>
                <c:pt idx="8">
                  <c:v>4.0000000000000022E-2</c:v>
                </c:pt>
                <c:pt idx="9">
                  <c:v>0.21000000000000021</c:v>
                </c:pt>
                <c:pt idx="10">
                  <c:v>0.12000000000000002</c:v>
                </c:pt>
              </c:numCache>
            </c:numRef>
          </c:val>
        </c:ser>
        <c:gapDepth val="0"/>
        <c:shape val="box"/>
        <c:axId val="113590272"/>
        <c:axId val="113592192"/>
        <c:axId val="0"/>
      </c:bar3DChart>
      <c:catAx>
        <c:axId val="113590272"/>
        <c:scaling>
          <c:orientation val="minMax"/>
        </c:scaling>
        <c:axPos val="b"/>
        <c:numFmt formatCode="General" sourceLinked="1"/>
        <c:tickLblPos val="low"/>
        <c:spPr>
          <a:ln w="3175">
            <a:solidFill>
              <a:srgbClr val="000000"/>
            </a:solidFill>
            <a:prstDash val="solid"/>
          </a:ln>
        </c:spPr>
        <c:txPr>
          <a:bodyPr rot="0" vert="horz"/>
          <a:lstStyle/>
          <a:p>
            <a:pPr>
              <a:defRPr sz="800" b="1" i="0" u="none" strike="noStrike" baseline="0">
                <a:solidFill>
                  <a:srgbClr val="000000"/>
                </a:solidFill>
                <a:latin typeface="Arial"/>
                <a:ea typeface="Arial"/>
                <a:cs typeface="Arial"/>
              </a:defRPr>
            </a:pPr>
            <a:endParaRPr lang="en-US"/>
          </a:p>
        </c:txPr>
        <c:crossAx val="113592192"/>
        <c:crosses val="autoZero"/>
        <c:lblAlgn val="ctr"/>
        <c:lblOffset val="100"/>
        <c:tickLblSkip val="2"/>
        <c:tickMarkSkip val="1"/>
      </c:catAx>
      <c:valAx>
        <c:axId val="113592192"/>
        <c:scaling>
          <c:orientation val="minMax"/>
        </c:scaling>
        <c:axPos val="l"/>
        <c:majorGridlines>
          <c:spPr>
            <a:ln w="3175">
              <a:solidFill>
                <a:srgbClr val="000000"/>
              </a:solidFill>
              <a:prstDash val="solid"/>
            </a:ln>
          </c:spPr>
        </c:majorGridlines>
        <c:numFmt formatCode="General" sourceLinked="1"/>
        <c:tickLblPos val="nextTo"/>
        <c:spPr>
          <a:ln w="3175">
            <a:solidFill>
              <a:srgbClr val="000000"/>
            </a:solidFill>
            <a:prstDash val="solid"/>
          </a:ln>
        </c:spPr>
        <c:txPr>
          <a:bodyPr rot="0" vert="horz"/>
          <a:lstStyle/>
          <a:p>
            <a:pPr>
              <a:defRPr sz="800" b="1" i="0" u="none" strike="noStrike" baseline="0">
                <a:solidFill>
                  <a:srgbClr val="000000"/>
                </a:solidFill>
                <a:latin typeface="Arial"/>
                <a:ea typeface="Arial"/>
                <a:cs typeface="Arial"/>
              </a:defRPr>
            </a:pPr>
            <a:endParaRPr lang="en-US"/>
          </a:p>
        </c:txPr>
        <c:crossAx val="113590272"/>
        <c:crosses val="autoZero"/>
        <c:crossBetween val="between"/>
      </c:valAx>
      <c:spPr>
        <a:noFill/>
        <a:ln w="25399">
          <a:noFill/>
        </a:ln>
      </c:spPr>
    </c:plotArea>
    <c:plotVisOnly val="1"/>
    <c:dispBlanksAs val="gap"/>
  </c:chart>
  <c:spPr>
    <a:noFill/>
    <a:ln>
      <a:noFill/>
    </a:ln>
  </c:spPr>
  <c:txPr>
    <a:bodyPr/>
    <a:lstStyle/>
    <a:p>
      <a:pPr>
        <a:defRPr sz="800" b="1" i="0" u="none" strike="noStrike" baseline="0">
          <a:solidFill>
            <a:srgbClr val="000000"/>
          </a:solidFill>
          <a:latin typeface="Arial"/>
          <a:ea typeface="Arial"/>
          <a:cs typeface="Arial"/>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GB"/>
  <c:chart>
    <c:autoTitleDeleted val="1"/>
    <c:view3D>
      <c:hPercent val="97"/>
      <c:depthPercent val="200"/>
      <c:rAngAx val="1"/>
    </c:view3D>
    <c:floor>
      <c:spPr>
        <a:solidFill>
          <a:srgbClr val="C0C0C0"/>
        </a:solidFill>
        <a:ln w="3175">
          <a:solidFill>
            <a:srgbClr val="000000"/>
          </a:solidFill>
          <a:prstDash val="solid"/>
        </a:ln>
      </c:spPr>
    </c:floor>
    <c:sideWall>
      <c:spPr>
        <a:solidFill>
          <a:srgbClr val="C0C0C0"/>
        </a:solidFill>
        <a:ln w="12700">
          <a:solidFill>
            <a:srgbClr val="808080"/>
          </a:solidFill>
          <a:prstDash val="solid"/>
        </a:ln>
      </c:spPr>
    </c:sideWall>
    <c:backWall>
      <c:spPr>
        <a:solidFill>
          <a:srgbClr val="C0C0C0"/>
        </a:solidFill>
        <a:ln w="12700">
          <a:solidFill>
            <a:srgbClr val="808080"/>
          </a:solidFill>
          <a:prstDash val="solid"/>
        </a:ln>
      </c:spPr>
    </c:backWall>
    <c:plotArea>
      <c:layout>
        <c:manualLayout>
          <c:layoutTarget val="inner"/>
          <c:xMode val="edge"/>
          <c:yMode val="edge"/>
          <c:x val="4.5196697721417337E-2"/>
          <c:y val="1.9819819819819874E-2"/>
          <c:w val="0.95073576480920108"/>
          <c:h val="0.94407731645074344"/>
        </c:manualLayout>
      </c:layout>
      <c:bar3DChart>
        <c:barDir val="col"/>
        <c:grouping val="clustered"/>
        <c:ser>
          <c:idx val="0"/>
          <c:order val="0"/>
          <c:tx>
            <c:strRef>
              <c:f>Sheet1!$A$2</c:f>
              <c:strCache>
                <c:ptCount val="1"/>
                <c:pt idx="0">
                  <c:v>%ooo</c:v>
                </c:pt>
              </c:strCache>
            </c:strRef>
          </c:tx>
          <c:spPr>
            <a:solidFill>
              <a:srgbClr val="8080FF"/>
            </a:solidFill>
            <a:ln w="12700">
              <a:solidFill>
                <a:srgbClr val="000000"/>
              </a:solidFill>
              <a:prstDash val="solid"/>
            </a:ln>
          </c:spPr>
          <c:dLbls>
            <c:dLbl>
              <c:idx val="0"/>
              <c:layout>
                <c:manualLayout>
                  <c:x val="9.8861896016138161E-3"/>
                  <c:y val="-3.8928762223306232E-4"/>
                </c:manualLayout>
              </c:layout>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
              <c:layout>
                <c:manualLayout>
                  <c:x val="1.4363626300319581E-2"/>
                  <c:y val="-2.064665236625381E-2"/>
                </c:manualLayout>
              </c:layout>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2"/>
              <c:layout>
                <c:manualLayout>
                  <c:x val="2.368241822450505E-2"/>
                  <c:y val="-3.9896539839958403E-2"/>
                </c:manualLayout>
              </c:layout>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3"/>
              <c:layout>
                <c:manualLayout>
                  <c:x val="1.2561121094748417E-2"/>
                  <c:y val="-2.4555413472144016E-2"/>
                </c:manualLayout>
              </c:layout>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4"/>
              <c:layout>
                <c:manualLayout>
                  <c:x val="6.1568050970671794E-3"/>
                  <c:y val="-2.3853093704114491E-2"/>
                </c:manualLayout>
              </c:layout>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5"/>
              <c:layout>
                <c:manualLayout>
                  <c:x val="1.8620413627687911E-2"/>
                  <c:y val="-2.5787282927830616E-2"/>
                </c:manualLayout>
              </c:layout>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6"/>
              <c:layout>
                <c:manualLayout>
                  <c:x val="1.5360589199672123E-2"/>
                  <c:y val="-4.0771629688360227E-2"/>
                </c:manualLayout>
              </c:layout>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7"/>
              <c:layout>
                <c:manualLayout>
                  <c:x val="8.4816137278359606E-3"/>
                  <c:y val="-2.4290638628315573E-2"/>
                </c:manualLayout>
              </c:layout>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8"/>
              <c:layout>
                <c:manualLayout>
                  <c:x val="3.6496247741799773E-3"/>
                  <c:y val="-2.2488836826513849E-2"/>
                </c:manualLayout>
              </c:layout>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9"/>
              <c:layout>
                <c:manualLayout>
                  <c:x val="4.0091139083693892E-3"/>
                  <c:y val="-1.4446922429362633E-2"/>
                </c:manualLayout>
              </c:layout>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0"/>
              <c:layout>
                <c:manualLayout>
                  <c:x val="8.6110872188643363E-3"/>
                  <c:y val="-2.1654129636569881E-2"/>
                </c:manualLayout>
              </c:layout>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1"/>
              <c:layout>
                <c:manualLayout>
                  <c:x val="-0.49656566149045767"/>
                  <c:y val="-3.1975472092537175E-3"/>
                </c:manualLayout>
              </c:layout>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2"/>
              <c:layout>
                <c:manualLayout>
                  <c:x val="-0.45737265572979363"/>
                  <c:y val="-3.1975472092537175E-3"/>
                </c:manualLayout>
              </c:layout>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3"/>
              <c:layout>
                <c:manualLayout>
                  <c:x val="0.22804692764359527"/>
                  <c:y val="-3.1975472092537175E-3"/>
                </c:manualLayout>
              </c:layout>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4"/>
              <c:layout>
                <c:manualLayout>
                  <c:x val="-1.735109904590966E-2"/>
                  <c:y val="-3.1975472092537175E-3"/>
                </c:manualLayout>
              </c:layout>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5"/>
              <c:layout>
                <c:manualLayout>
                  <c:x val="0.19165338998785569"/>
                  <c:y val="-3.1975472092537175E-3"/>
                </c:manualLayout>
              </c:layout>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6"/>
              <c:layout>
                <c:manualLayout>
                  <c:x val="0.30789042090575292"/>
                  <c:y val="-3.1975472092537175E-3"/>
                </c:manualLayout>
              </c:layout>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7"/>
              <c:layout>
                <c:manualLayout>
                  <c:x val="4.0479815599894352E-2"/>
                  <c:y val="-3.1975472092537175E-3"/>
                </c:manualLayout>
              </c:layout>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8"/>
              <c:layout>
                <c:manualLayout>
                  <c:x val="0.23218854463099825"/>
                  <c:y val="-3.1975472092537175E-3"/>
                </c:manualLayout>
              </c:layout>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9"/>
              <c:layout>
                <c:manualLayout>
                  <c:x val="0.1943376877528139"/>
                  <c:y val="-3.1975472092537175E-3"/>
                </c:manualLayout>
              </c:layout>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spPr>
              <a:noFill/>
              <a:ln w="25400">
                <a:noFill/>
              </a:ln>
            </c:spPr>
            <c:txPr>
              <a:bodyPr wrap="square" lIns="38100" tIns="19050" rIns="38100" bIns="19050" anchor="ctr">
                <a:spAutoFit/>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15:showLeaderLines val="0"/>
              </c:ext>
            </c:extLst>
          </c:dLbls>
          <c:cat>
            <c:numRef>
              <c:f>Sheet1!$B$1:$V$1</c:f>
              <c:numCache>
                <c:formatCode>General</c:formatCode>
                <c:ptCount val="21"/>
                <c:pt idx="0">
                  <c:v>2004</c:v>
                </c:pt>
                <c:pt idx="1">
                  <c:v>2005</c:v>
                </c:pt>
                <c:pt idx="2">
                  <c:v>2006</c:v>
                </c:pt>
                <c:pt idx="3">
                  <c:v>2007</c:v>
                </c:pt>
                <c:pt idx="4">
                  <c:v>2008</c:v>
                </c:pt>
                <c:pt idx="5">
                  <c:v>2009</c:v>
                </c:pt>
                <c:pt idx="6">
                  <c:v>2010</c:v>
                </c:pt>
                <c:pt idx="7">
                  <c:v>2011</c:v>
                </c:pt>
                <c:pt idx="8">
                  <c:v>2012</c:v>
                </c:pt>
                <c:pt idx="9">
                  <c:v>2013</c:v>
                </c:pt>
                <c:pt idx="10">
                  <c:v>2014</c:v>
                </c:pt>
              </c:numCache>
            </c:numRef>
          </c:cat>
          <c:val>
            <c:numRef>
              <c:f>Sheet1!$B$2:$V$2</c:f>
              <c:numCache>
                <c:formatCode>General</c:formatCode>
                <c:ptCount val="21"/>
                <c:pt idx="0">
                  <c:v>0.2</c:v>
                </c:pt>
                <c:pt idx="1">
                  <c:v>0.13</c:v>
                </c:pt>
                <c:pt idx="2">
                  <c:v>0.18000000000000024</c:v>
                </c:pt>
                <c:pt idx="3">
                  <c:v>4.0000000000000022E-2</c:v>
                </c:pt>
                <c:pt idx="4">
                  <c:v>7.0000000000000021E-2</c:v>
                </c:pt>
                <c:pt idx="5">
                  <c:v>9.0000000000000024E-2</c:v>
                </c:pt>
                <c:pt idx="6">
                  <c:v>4.0000000000000022E-2</c:v>
                </c:pt>
                <c:pt idx="7">
                  <c:v>0</c:v>
                </c:pt>
                <c:pt idx="8">
                  <c:v>0</c:v>
                </c:pt>
                <c:pt idx="9">
                  <c:v>1.0000000000000005E-2</c:v>
                </c:pt>
                <c:pt idx="10">
                  <c:v>1.0000000000000005E-2</c:v>
                </c:pt>
              </c:numCache>
            </c:numRef>
          </c:val>
        </c:ser>
        <c:gapDepth val="0"/>
        <c:shape val="box"/>
        <c:axId val="112013696"/>
        <c:axId val="112015232"/>
        <c:axId val="0"/>
      </c:bar3DChart>
      <c:catAx>
        <c:axId val="112013696"/>
        <c:scaling>
          <c:orientation val="minMax"/>
        </c:scaling>
        <c:axPos val="b"/>
        <c:numFmt formatCode="General" sourceLinked="1"/>
        <c:tickLblPos val="low"/>
        <c:spPr>
          <a:ln w="3175">
            <a:solidFill>
              <a:srgbClr val="000000"/>
            </a:solidFill>
            <a:prstDash val="solid"/>
          </a:ln>
        </c:spPr>
        <c:txPr>
          <a:bodyPr rot="0" vert="horz"/>
          <a:lstStyle/>
          <a:p>
            <a:pPr>
              <a:defRPr sz="800" b="1" i="0" u="none" strike="noStrike" baseline="0">
                <a:solidFill>
                  <a:srgbClr val="000000"/>
                </a:solidFill>
                <a:latin typeface="Arial"/>
                <a:ea typeface="Arial"/>
                <a:cs typeface="Arial"/>
              </a:defRPr>
            </a:pPr>
            <a:endParaRPr lang="en-US"/>
          </a:p>
        </c:txPr>
        <c:crossAx val="112015232"/>
        <c:crosses val="autoZero"/>
        <c:lblAlgn val="ctr"/>
        <c:lblOffset val="100"/>
        <c:tickLblSkip val="2"/>
        <c:tickMarkSkip val="1"/>
      </c:catAx>
      <c:valAx>
        <c:axId val="112015232"/>
        <c:scaling>
          <c:orientation val="minMax"/>
        </c:scaling>
        <c:axPos val="l"/>
        <c:majorGridlines>
          <c:spPr>
            <a:ln w="3175">
              <a:solidFill>
                <a:srgbClr val="000000"/>
              </a:solidFill>
              <a:prstDash val="solid"/>
            </a:ln>
          </c:spPr>
        </c:majorGridlines>
        <c:numFmt formatCode="General" sourceLinked="1"/>
        <c:tickLblPos val="nextTo"/>
        <c:spPr>
          <a:ln w="3175">
            <a:solidFill>
              <a:srgbClr val="000000"/>
            </a:solidFill>
            <a:prstDash val="solid"/>
          </a:ln>
        </c:spPr>
        <c:txPr>
          <a:bodyPr rot="0" vert="horz"/>
          <a:lstStyle/>
          <a:p>
            <a:pPr>
              <a:defRPr sz="800" b="1" i="0" u="none" strike="noStrike" baseline="0">
                <a:solidFill>
                  <a:srgbClr val="000000"/>
                </a:solidFill>
                <a:latin typeface="Arial"/>
                <a:ea typeface="Arial"/>
                <a:cs typeface="Arial"/>
              </a:defRPr>
            </a:pPr>
            <a:endParaRPr lang="en-US"/>
          </a:p>
        </c:txPr>
        <c:crossAx val="112013696"/>
        <c:crosses val="autoZero"/>
        <c:crossBetween val="between"/>
      </c:valAx>
      <c:spPr>
        <a:noFill/>
        <a:ln w="25400">
          <a:noFill/>
        </a:ln>
      </c:spPr>
    </c:plotArea>
    <c:plotVisOnly val="1"/>
    <c:dispBlanksAs val="gap"/>
  </c:chart>
  <c:spPr>
    <a:noFill/>
    <a:ln>
      <a:noFill/>
    </a:ln>
  </c:spPr>
  <c:txPr>
    <a:bodyPr/>
    <a:lstStyle/>
    <a:p>
      <a:pPr>
        <a:defRPr sz="800" b="1" i="0" u="none" strike="noStrike" baseline="0">
          <a:solidFill>
            <a:srgbClr val="000000"/>
          </a:solidFill>
          <a:latin typeface="Arial"/>
          <a:ea typeface="Arial"/>
          <a:cs typeface="Arial"/>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GB"/>
  <c:chart>
    <c:autoTitleDeleted val="1"/>
    <c:view3D>
      <c:rotX val="6"/>
      <c:hPercent val="78"/>
      <c:rotY val="5"/>
      <c:depthPercent val="200"/>
      <c:rAngAx val="1"/>
    </c:view3D>
    <c:floor>
      <c:spPr>
        <a:solidFill>
          <a:srgbClr val="C0C0C0"/>
        </a:solidFill>
        <a:ln w="3175">
          <a:solidFill>
            <a:srgbClr val="000000"/>
          </a:solidFill>
          <a:prstDash val="solid"/>
        </a:ln>
      </c:spPr>
    </c:floor>
    <c:sideWall>
      <c:spPr>
        <a:solidFill>
          <a:srgbClr val="C0C0C0"/>
        </a:solidFill>
        <a:ln w="12700">
          <a:solidFill>
            <a:srgbClr val="808080"/>
          </a:solidFill>
          <a:prstDash val="solid"/>
        </a:ln>
      </c:spPr>
    </c:sideWall>
    <c:backWall>
      <c:spPr>
        <a:solidFill>
          <a:srgbClr val="C0C0C0"/>
        </a:solidFill>
        <a:ln w="12700">
          <a:solidFill>
            <a:srgbClr val="808080"/>
          </a:solidFill>
          <a:prstDash val="solid"/>
        </a:ln>
      </c:spPr>
    </c:backWall>
    <c:plotArea>
      <c:layout>
        <c:manualLayout>
          <c:layoutTarget val="inner"/>
          <c:xMode val="edge"/>
          <c:yMode val="edge"/>
          <c:x val="5.3375196232339092E-2"/>
          <c:y val="3.7527593818984552E-2"/>
          <c:w val="0.83202511773940535"/>
          <c:h val="0.88079470198675458"/>
        </c:manualLayout>
      </c:layout>
      <c:bar3DChart>
        <c:barDir val="col"/>
        <c:grouping val="clustered"/>
        <c:ser>
          <c:idx val="0"/>
          <c:order val="0"/>
          <c:tx>
            <c:strRef>
              <c:f>Sheet1!$A$2</c:f>
              <c:strCache>
                <c:ptCount val="1"/>
                <c:pt idx="0">
                  <c:v>%OOO</c:v>
                </c:pt>
              </c:strCache>
            </c:strRef>
          </c:tx>
          <c:spPr>
            <a:solidFill>
              <a:srgbClr val="8080FF"/>
            </a:solidFill>
            <a:ln w="12700">
              <a:solidFill>
                <a:srgbClr val="000000"/>
              </a:solidFill>
              <a:prstDash val="solid"/>
            </a:ln>
          </c:spPr>
          <c:dLbls>
            <c:dLbl>
              <c:idx val="0"/>
              <c:layout>
                <c:manualLayout>
                  <c:x val="2.5493580291270782E-3"/>
                  <c:y val="-2.6430843012874121E-2"/>
                </c:manualLayout>
              </c:layout>
              <c:numFmt formatCode="General" sourceLinked="0"/>
              <c:spPr>
                <a:noFill/>
                <a:ln w="25399">
                  <a:noFill/>
                </a:ln>
              </c:spPr>
              <c:txPr>
                <a:bodyPr/>
                <a:lstStyle/>
                <a:p>
                  <a:pPr>
                    <a:defRPr sz="9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
              <c:layout>
                <c:manualLayout>
                  <c:x val="9.2124103659215247E-3"/>
                  <c:y val="-2.7996835812398646E-2"/>
                </c:manualLayout>
              </c:layout>
              <c:numFmt formatCode="General" sourceLinked="0"/>
              <c:spPr>
                <a:noFill/>
                <a:ln w="25399">
                  <a:noFill/>
                </a:ln>
              </c:spPr>
              <c:txPr>
                <a:bodyPr/>
                <a:lstStyle/>
                <a:p>
                  <a:pPr>
                    <a:defRPr sz="9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2"/>
              <c:layout>
                <c:manualLayout>
                  <c:x val="1.0718448905947474E-2"/>
                  <c:y val="-6.5981383010974568E-3"/>
                </c:manualLayout>
              </c:layout>
              <c:numFmt formatCode="General" sourceLinked="0"/>
              <c:spPr>
                <a:noFill/>
                <a:ln w="25399">
                  <a:noFill/>
                </a:ln>
              </c:spPr>
              <c:txPr>
                <a:bodyPr/>
                <a:lstStyle/>
                <a:p>
                  <a:pPr>
                    <a:defRPr sz="9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3"/>
              <c:layout>
                <c:manualLayout>
                  <c:x val="2.1643639722268612E-2"/>
                  <c:y val="-4.7619997752737696E-2"/>
                </c:manualLayout>
              </c:layout>
              <c:numFmt formatCode="General" sourceLinked="0"/>
              <c:spPr>
                <a:noFill/>
                <a:ln w="25399">
                  <a:noFill/>
                </a:ln>
              </c:spPr>
              <c:txPr>
                <a:bodyPr/>
                <a:lstStyle/>
                <a:p>
                  <a:pPr>
                    <a:defRPr sz="9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4"/>
              <c:layout>
                <c:manualLayout>
                  <c:x val="-3.9820242844324156E-4"/>
                  <c:y val="1.0506586495033815E-3"/>
                </c:manualLayout>
              </c:layout>
              <c:numFmt formatCode="General" sourceLinked="0"/>
              <c:spPr>
                <a:noFill/>
                <a:ln w="25399">
                  <a:noFill/>
                </a:ln>
              </c:spPr>
              <c:txPr>
                <a:bodyPr/>
                <a:lstStyle/>
                <a:p>
                  <a:pPr>
                    <a:defRPr sz="9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5"/>
              <c:layout>
                <c:manualLayout>
                  <c:x val="8.9569674079647728E-3"/>
                  <c:y val="-2.2832569598217892E-2"/>
                </c:manualLayout>
              </c:layout>
              <c:numFmt formatCode="General" sourceLinked="0"/>
              <c:spPr>
                <a:noFill/>
                <a:ln w="25399">
                  <a:noFill/>
                </a:ln>
              </c:spPr>
              <c:txPr>
                <a:bodyPr/>
                <a:lstStyle/>
                <a:p>
                  <a:pPr>
                    <a:defRPr sz="9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6"/>
              <c:layout>
                <c:manualLayout>
                  <c:x val="1.0438536716955741E-3"/>
                  <c:y val="3.7795771144587551E-3"/>
                </c:manualLayout>
              </c:layout>
              <c:numFmt formatCode="General" sourceLinked="0"/>
              <c:spPr>
                <a:noFill/>
                <a:ln w="25399">
                  <a:noFill/>
                </a:ln>
              </c:spPr>
              <c:txPr>
                <a:bodyPr/>
                <a:lstStyle/>
                <a:p>
                  <a:pPr>
                    <a:defRPr sz="9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7"/>
              <c:layout>
                <c:manualLayout>
                  <c:x val="9.8003349900572146E-4"/>
                  <c:y val="1.6941520832059003E-3"/>
                </c:manualLayout>
              </c:layout>
              <c:numFmt formatCode="General" sourceLinked="0"/>
              <c:spPr>
                <a:noFill/>
                <a:ln w="25399">
                  <a:noFill/>
                </a:ln>
              </c:spPr>
              <c:txPr>
                <a:bodyPr/>
                <a:lstStyle/>
                <a:p>
                  <a:pPr>
                    <a:defRPr sz="9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8"/>
              <c:layout>
                <c:manualLayout>
                  <c:x val="2.4860720390317277E-3"/>
                  <c:y val="8.1945881519863723E-3"/>
                </c:manualLayout>
              </c:layout>
              <c:numFmt formatCode="General" sourceLinked="0"/>
              <c:spPr>
                <a:noFill/>
                <a:ln w="25399">
                  <a:noFill/>
                </a:ln>
              </c:spPr>
              <c:txPr>
                <a:bodyPr/>
                <a:lstStyle/>
                <a:p>
                  <a:pPr>
                    <a:defRPr sz="9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9"/>
              <c:layout>
                <c:manualLayout>
                  <c:x val="3.9919483118604502E-3"/>
                  <c:y val="-1.4002547523162767E-2"/>
                </c:manualLayout>
              </c:layout>
              <c:numFmt formatCode="General" sourceLinked="0"/>
              <c:spPr>
                <a:noFill/>
                <a:ln w="25399">
                  <a:noFill/>
                </a:ln>
              </c:spPr>
              <c:txPr>
                <a:bodyPr/>
                <a:lstStyle/>
                <a:p>
                  <a:pPr>
                    <a:defRPr sz="9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0"/>
              <c:layout>
                <c:manualLayout>
                  <c:x val="1.3347280415465724E-2"/>
                  <c:y val="3.5188706413629297E-3"/>
                </c:manualLayout>
              </c:layout>
              <c:numFmt formatCode="General" sourceLinked="0"/>
              <c:spPr>
                <a:noFill/>
                <a:ln w="25399">
                  <a:noFill/>
                </a:ln>
              </c:spPr>
              <c:txPr>
                <a:bodyPr/>
                <a:lstStyle/>
                <a:p>
                  <a:pPr>
                    <a:defRPr sz="9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1"/>
              <c:layout>
                <c:manualLayout>
                  <c:x val="0.49445620348800812"/>
                  <c:y val="-5.6223533613373915E-3"/>
                </c:manualLayout>
              </c:layout>
              <c:numFmt formatCode="General" sourceLinked="0"/>
              <c:spPr>
                <a:noFill/>
                <a:ln w="25399">
                  <a:noFill/>
                </a:ln>
              </c:spPr>
              <c:txPr>
                <a:bodyPr/>
                <a:lstStyle/>
                <a:p>
                  <a:pPr>
                    <a:defRPr sz="9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2"/>
              <c:layout>
                <c:manualLayout>
                  <c:x val="0.16943162978313514"/>
                  <c:y val="-5.6223533613373915E-3"/>
                </c:manualLayout>
              </c:layout>
              <c:numFmt formatCode="General" sourceLinked="0"/>
              <c:spPr>
                <a:noFill/>
                <a:ln w="25399">
                  <a:noFill/>
                </a:ln>
              </c:spPr>
              <c:txPr>
                <a:bodyPr/>
                <a:lstStyle/>
                <a:p>
                  <a:pPr>
                    <a:defRPr sz="9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3"/>
              <c:layout>
                <c:manualLayout>
                  <c:x val="0.34048240929647522"/>
                  <c:y val="-5.6223533613373915E-3"/>
                </c:manualLayout>
              </c:layout>
              <c:numFmt formatCode="General" sourceLinked="0"/>
              <c:spPr>
                <a:noFill/>
                <a:ln w="25399">
                  <a:noFill/>
                </a:ln>
              </c:spPr>
              <c:txPr>
                <a:bodyPr/>
                <a:lstStyle/>
                <a:p>
                  <a:pPr>
                    <a:defRPr sz="9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4"/>
              <c:layout>
                <c:manualLayout>
                  <c:x val="0.15674495746883207"/>
                  <c:y val="-5.6223533613373915E-3"/>
                </c:manualLayout>
              </c:layout>
              <c:numFmt formatCode="General" sourceLinked="0"/>
              <c:spPr>
                <a:noFill/>
                <a:ln w="25399">
                  <a:noFill/>
                </a:ln>
              </c:spPr>
              <c:txPr>
                <a:bodyPr/>
                <a:lstStyle/>
                <a:p>
                  <a:pPr>
                    <a:defRPr sz="9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5"/>
              <c:layout>
                <c:manualLayout>
                  <c:x val="-0.35038322691107981"/>
                  <c:y val="-5.6223533613373915E-3"/>
                </c:manualLayout>
              </c:layout>
              <c:numFmt formatCode="General" sourceLinked="0"/>
              <c:spPr>
                <a:noFill/>
                <a:ln w="25399">
                  <a:noFill/>
                </a:ln>
              </c:spPr>
              <c:txPr>
                <a:bodyPr/>
                <a:lstStyle/>
                <a:p>
                  <a:pPr>
                    <a:defRPr sz="9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6"/>
              <c:layout>
                <c:manualLayout>
                  <c:x val="-0.33788817738204624"/>
                  <c:y val="-5.6223533613373915E-3"/>
                </c:manualLayout>
              </c:layout>
              <c:numFmt formatCode="General" sourceLinked="0"/>
              <c:spPr>
                <a:noFill/>
                <a:ln w="25399">
                  <a:noFill/>
                </a:ln>
              </c:spPr>
              <c:txPr>
                <a:bodyPr/>
                <a:lstStyle/>
                <a:p>
                  <a:pPr>
                    <a:defRPr sz="9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7"/>
              <c:layout>
                <c:manualLayout>
                  <c:x val="0.26801346555358752"/>
                  <c:y val="-5.6223533613373915E-3"/>
                </c:manualLayout>
              </c:layout>
              <c:numFmt formatCode="General" sourceLinked="0"/>
              <c:spPr>
                <a:noFill/>
                <a:ln w="25399">
                  <a:noFill/>
                </a:ln>
              </c:spPr>
              <c:txPr>
                <a:bodyPr/>
                <a:lstStyle/>
                <a:p>
                  <a:pPr>
                    <a:defRPr sz="9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8"/>
              <c:layout>
                <c:manualLayout>
                  <c:x val="-8.3456503242902696E-3"/>
                  <c:y val="-5.6223533613373915E-3"/>
                </c:manualLayout>
              </c:layout>
              <c:numFmt formatCode="General" sourceLinked="0"/>
              <c:spPr>
                <a:noFill/>
                <a:ln w="25399">
                  <a:noFill/>
                </a:ln>
              </c:spPr>
              <c:txPr>
                <a:bodyPr/>
                <a:lstStyle/>
                <a:p>
                  <a:pPr>
                    <a:defRPr sz="9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9"/>
              <c:layout>
                <c:manualLayout>
                  <c:x val="0.19253244473064943"/>
                  <c:y val="-5.6223533613373915E-3"/>
                </c:manualLayout>
              </c:layout>
              <c:numFmt formatCode="General" sourceLinked="0"/>
              <c:spPr>
                <a:noFill/>
                <a:ln w="25399">
                  <a:noFill/>
                </a:ln>
              </c:spPr>
              <c:txPr>
                <a:bodyPr/>
                <a:lstStyle/>
                <a:p>
                  <a:pPr>
                    <a:defRPr sz="9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20"/>
              <c:delete val="1"/>
              <c:extLst>
                <c:ext xmlns:c15="http://schemas.microsoft.com/office/drawing/2012/chart" uri="{CE6537A1-D6FC-4f65-9D91-7224C49458BB}"/>
              </c:extLst>
            </c:dLbl>
            <c:numFmt formatCode="General" sourceLinked="0"/>
            <c:spPr>
              <a:noFill/>
              <a:ln w="25399">
                <a:noFill/>
              </a:ln>
            </c:spPr>
            <c:txPr>
              <a:bodyPr wrap="square" lIns="38100" tIns="19050" rIns="38100" bIns="19050" anchor="ctr">
                <a:spAutoFit/>
              </a:bodyPr>
              <a:lstStyle/>
              <a:p>
                <a:pPr>
                  <a:defRPr sz="9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15:showLeaderLines val="0"/>
              </c:ext>
            </c:extLst>
          </c:dLbls>
          <c:cat>
            <c:numRef>
              <c:f>Sheet1!$B$1:$V$1</c:f>
              <c:numCache>
                <c:formatCode>General</c:formatCode>
                <c:ptCount val="21"/>
                <c:pt idx="0">
                  <c:v>2004</c:v>
                </c:pt>
                <c:pt idx="1">
                  <c:v>2005</c:v>
                </c:pt>
                <c:pt idx="2">
                  <c:v>2006</c:v>
                </c:pt>
                <c:pt idx="3">
                  <c:v>2007</c:v>
                </c:pt>
                <c:pt idx="4">
                  <c:v>2008</c:v>
                </c:pt>
                <c:pt idx="5">
                  <c:v>2009</c:v>
                </c:pt>
                <c:pt idx="6">
                  <c:v>2010</c:v>
                </c:pt>
                <c:pt idx="7">
                  <c:v>2011</c:v>
                </c:pt>
                <c:pt idx="8">
                  <c:v>2012</c:v>
                </c:pt>
                <c:pt idx="9">
                  <c:v>2013</c:v>
                </c:pt>
                <c:pt idx="10">
                  <c:v>2014</c:v>
                </c:pt>
              </c:numCache>
            </c:numRef>
          </c:cat>
          <c:val>
            <c:numRef>
              <c:f>Sheet1!$B$2:$V$2</c:f>
              <c:numCache>
                <c:formatCode>General</c:formatCode>
                <c:ptCount val="21"/>
                <c:pt idx="0">
                  <c:v>3.4</c:v>
                </c:pt>
                <c:pt idx="1">
                  <c:v>0.63000000000000189</c:v>
                </c:pt>
                <c:pt idx="2">
                  <c:v>0.35000000000000031</c:v>
                </c:pt>
                <c:pt idx="3">
                  <c:v>0.47000000000000008</c:v>
                </c:pt>
                <c:pt idx="4">
                  <c:v>0.22000000000000003</c:v>
                </c:pt>
                <c:pt idx="5">
                  <c:v>0.32000000000000095</c:v>
                </c:pt>
                <c:pt idx="6">
                  <c:v>0.24000000000000021</c:v>
                </c:pt>
                <c:pt idx="7">
                  <c:v>0.16000000000000003</c:v>
                </c:pt>
                <c:pt idx="8">
                  <c:v>0.24000000000000021</c:v>
                </c:pt>
                <c:pt idx="9">
                  <c:v>0.32000000000000095</c:v>
                </c:pt>
                <c:pt idx="10">
                  <c:v>0.23</c:v>
                </c:pt>
                <c:pt idx="20">
                  <c:v>0</c:v>
                </c:pt>
              </c:numCache>
            </c:numRef>
          </c:val>
        </c:ser>
        <c:gapDepth val="0"/>
        <c:shape val="box"/>
        <c:axId val="140728960"/>
        <c:axId val="140747136"/>
        <c:axId val="0"/>
      </c:bar3DChart>
      <c:catAx>
        <c:axId val="140728960"/>
        <c:scaling>
          <c:orientation val="minMax"/>
        </c:scaling>
        <c:axPos val="b"/>
        <c:numFmt formatCode="General" sourceLinked="1"/>
        <c:tickLblPos val="low"/>
        <c:spPr>
          <a:ln w="3175">
            <a:solidFill>
              <a:srgbClr val="000000"/>
            </a:solidFill>
            <a:prstDash val="solid"/>
          </a:ln>
        </c:spPr>
        <c:txPr>
          <a:bodyPr rot="0" vert="horz"/>
          <a:lstStyle/>
          <a:p>
            <a:pPr>
              <a:defRPr sz="800" b="1" i="0" u="none" strike="noStrike" baseline="0">
                <a:solidFill>
                  <a:srgbClr val="000000"/>
                </a:solidFill>
                <a:latin typeface="Arial"/>
                <a:ea typeface="Arial"/>
                <a:cs typeface="Arial"/>
              </a:defRPr>
            </a:pPr>
            <a:endParaRPr lang="en-US"/>
          </a:p>
        </c:txPr>
        <c:crossAx val="140747136"/>
        <c:crosses val="autoZero"/>
        <c:lblAlgn val="ctr"/>
        <c:lblOffset val="100"/>
        <c:tickLblSkip val="2"/>
        <c:tickMarkSkip val="1"/>
      </c:catAx>
      <c:valAx>
        <c:axId val="140747136"/>
        <c:scaling>
          <c:orientation val="minMax"/>
        </c:scaling>
        <c:axPos val="l"/>
        <c:majorGridlines>
          <c:spPr>
            <a:ln w="3175">
              <a:solidFill>
                <a:srgbClr val="000000"/>
              </a:solidFill>
              <a:prstDash val="solid"/>
            </a:ln>
          </c:spPr>
        </c:majorGridlines>
        <c:numFmt formatCode="General" sourceLinked="1"/>
        <c:tickLblPos val="nextTo"/>
        <c:spPr>
          <a:ln w="3175">
            <a:solidFill>
              <a:srgbClr val="000000"/>
            </a:solidFill>
            <a:prstDash val="solid"/>
          </a:ln>
        </c:spPr>
        <c:txPr>
          <a:bodyPr rot="0" vert="horz"/>
          <a:lstStyle/>
          <a:p>
            <a:pPr>
              <a:defRPr sz="800" b="1" i="0" u="none" strike="noStrike" baseline="0">
                <a:solidFill>
                  <a:srgbClr val="000000"/>
                </a:solidFill>
                <a:latin typeface="Arial"/>
                <a:ea typeface="Arial"/>
                <a:cs typeface="Arial"/>
              </a:defRPr>
            </a:pPr>
            <a:endParaRPr lang="en-US"/>
          </a:p>
        </c:txPr>
        <c:crossAx val="140728960"/>
        <c:crosses val="autoZero"/>
        <c:crossBetween val="between"/>
      </c:valAx>
      <c:spPr>
        <a:noFill/>
        <a:ln w="25399">
          <a:noFill/>
        </a:ln>
      </c:spPr>
    </c:plotArea>
    <c:plotVisOnly val="1"/>
    <c:dispBlanksAs val="gap"/>
  </c:chart>
  <c:spPr>
    <a:noFill/>
    <a:ln>
      <a:noFill/>
    </a:ln>
  </c:spPr>
  <c:txPr>
    <a:bodyPr/>
    <a:lstStyle/>
    <a:p>
      <a:pPr>
        <a:defRPr sz="800" b="1" i="0" u="none" strike="noStrike" baseline="0">
          <a:solidFill>
            <a:srgbClr val="000000"/>
          </a:solidFill>
          <a:latin typeface="Arial"/>
          <a:ea typeface="Arial"/>
          <a:cs typeface="Arial"/>
        </a:defRPr>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GB"/>
  <c:chart>
    <c:autoTitleDeleted val="1"/>
    <c:view3D>
      <c:hPercent val="84"/>
      <c:depthPercent val="200"/>
      <c:rAngAx val="1"/>
    </c:view3D>
    <c:floor>
      <c:spPr>
        <a:solidFill>
          <a:srgbClr val="C0C0C0"/>
        </a:solidFill>
        <a:ln w="3175">
          <a:solidFill>
            <a:srgbClr val="000000"/>
          </a:solidFill>
          <a:prstDash val="solid"/>
        </a:ln>
      </c:spPr>
    </c:floor>
    <c:sideWall>
      <c:spPr>
        <a:solidFill>
          <a:srgbClr val="C0C0C0"/>
        </a:solidFill>
        <a:ln w="12700">
          <a:solidFill>
            <a:srgbClr val="808080"/>
          </a:solidFill>
          <a:prstDash val="solid"/>
        </a:ln>
      </c:spPr>
    </c:sideWall>
    <c:backWall>
      <c:spPr>
        <a:solidFill>
          <a:srgbClr val="C0C0C0"/>
        </a:solidFill>
        <a:ln w="12700">
          <a:solidFill>
            <a:srgbClr val="808080"/>
          </a:solidFill>
          <a:prstDash val="solid"/>
        </a:ln>
      </c:spPr>
    </c:backWall>
    <c:plotArea>
      <c:layout>
        <c:manualLayout>
          <c:layoutTarget val="inner"/>
          <c:xMode val="edge"/>
          <c:yMode val="edge"/>
          <c:x val="3.7910396787188244E-2"/>
          <c:y val="1.1964772275773521E-2"/>
          <c:w val="0.95866701539335164"/>
          <c:h val="0.94703695822874667"/>
        </c:manualLayout>
      </c:layout>
      <c:bar3DChart>
        <c:barDir val="col"/>
        <c:grouping val="clustered"/>
        <c:ser>
          <c:idx val="0"/>
          <c:order val="0"/>
          <c:tx>
            <c:strRef>
              <c:f>Sheet1!$A$2</c:f>
              <c:strCache>
                <c:ptCount val="1"/>
                <c:pt idx="0">
                  <c:v>%OOO</c:v>
                </c:pt>
              </c:strCache>
            </c:strRef>
          </c:tx>
          <c:spPr>
            <a:solidFill>
              <a:srgbClr val="8080FF"/>
            </a:solidFill>
            <a:ln w="12700">
              <a:solidFill>
                <a:srgbClr val="000000"/>
              </a:solidFill>
              <a:prstDash val="solid"/>
            </a:ln>
          </c:spPr>
          <c:dLbls>
            <c:dLbl>
              <c:idx val="0"/>
              <c:layout>
                <c:manualLayout>
                  <c:x val="1.0774426581672479E-2"/>
                  <c:y val="-2.0036280709501052E-2"/>
                </c:manualLayout>
              </c:layout>
              <c:numFmt formatCode="General" sourceLinked="0"/>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
              <c:layout>
                <c:manualLayout>
                  <c:x val="1.5620333495893661E-3"/>
                  <c:y val="-2.870393778359219E-2"/>
                </c:manualLayout>
              </c:layout>
              <c:numFmt formatCode="General" sourceLinked="0"/>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2"/>
              <c:layout>
                <c:manualLayout>
                  <c:x val="1.127708491245894E-2"/>
                  <c:y val="-1.5190321359636775E-2"/>
                </c:manualLayout>
              </c:layout>
              <c:numFmt formatCode="General" sourceLinked="0"/>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3"/>
              <c:layout>
                <c:manualLayout>
                  <c:x val="3.6419787466218626E-3"/>
                  <c:y val="-1.8424130182553483E-2"/>
                </c:manualLayout>
              </c:layout>
              <c:numFmt formatCode="General" sourceLinked="0"/>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4"/>
              <c:layout>
                <c:manualLayout>
                  <c:x val="8.625332133853655E-3"/>
                  <c:y val="-1.9443459664124637E-2"/>
                </c:manualLayout>
              </c:layout>
              <c:numFmt formatCode="General" sourceLinked="0"/>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5"/>
              <c:layout>
                <c:manualLayout>
                  <c:x val="2.4649531961707351E-2"/>
                  <c:y val="-1.2868832940356567E-2"/>
                </c:manualLayout>
              </c:layout>
              <c:numFmt formatCode="General" sourceLinked="0"/>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6"/>
              <c:layout>
                <c:manualLayout>
                  <c:x val="1.2282564597132143E-2"/>
                  <c:y val="-1.8778146103065503E-2"/>
                </c:manualLayout>
              </c:layout>
              <c:numFmt formatCode="General" sourceLinked="0"/>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7"/>
              <c:layout>
                <c:manualLayout>
                  <c:x val="1.8968196455898367E-2"/>
                  <c:y val="-1.4660485060921361E-2"/>
                </c:manualLayout>
              </c:layout>
              <c:numFmt formatCode="General" sourceLinked="0"/>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8"/>
              <c:layout>
                <c:manualLayout>
                  <c:x val="1.2785059904818225E-2"/>
                  <c:y val="-2.0646597419052882E-2"/>
                </c:manualLayout>
              </c:layout>
              <c:numFmt formatCode="General" sourceLinked="0"/>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9"/>
              <c:layout>
                <c:manualLayout>
                  <c:x val="2.8809422755772356E-2"/>
                  <c:y val="-1.8626273406971663E-2"/>
                </c:manualLayout>
              </c:layout>
              <c:numFmt formatCode="General" sourceLinked="0"/>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0"/>
              <c:layout>
                <c:manualLayout>
                  <c:x val="3.2215326053657685E-2"/>
                  <c:y val="-9.1392767358577046E-3"/>
                </c:manualLayout>
              </c:layout>
              <c:numFmt formatCode="General" sourceLinked="0"/>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1"/>
              <c:layout>
                <c:manualLayout>
                  <c:x val="0.45325707863529829"/>
                  <c:y val="-9.7058336139754856E-3"/>
                </c:manualLayout>
              </c:layout>
              <c:numFmt formatCode="General" sourceLinked="0"/>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2"/>
              <c:layout>
                <c:manualLayout>
                  <c:x val="0.1017733920278209"/>
                  <c:y val="-9.7058336139754856E-3"/>
                </c:manualLayout>
              </c:layout>
              <c:numFmt formatCode="General" sourceLinked="0"/>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3"/>
              <c:layout>
                <c:manualLayout>
                  <c:x val="-0.5194263829077288"/>
                  <c:y val="-9.7058336139754856E-3"/>
                </c:manualLayout>
              </c:layout>
              <c:numFmt formatCode="General" sourceLinked="0"/>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4"/>
              <c:layout>
                <c:manualLayout>
                  <c:x val="-6.5567572123707424E-3"/>
                  <c:y val="-9.7058336139754856E-3"/>
                </c:manualLayout>
              </c:layout>
              <c:numFmt formatCode="General" sourceLinked="0"/>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5"/>
              <c:layout>
                <c:manualLayout>
                  <c:x val="0.35489331012336944"/>
                  <c:y val="-9.7058336139754856E-3"/>
                </c:manualLayout>
              </c:layout>
              <c:numFmt formatCode="General" sourceLinked="0"/>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6"/>
              <c:layout>
                <c:manualLayout>
                  <c:x val="0.31728974969885915"/>
                  <c:y val="-9.7058336139754856E-3"/>
                </c:manualLayout>
              </c:layout>
              <c:numFmt formatCode="General" sourceLinked="0"/>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7"/>
              <c:layout>
                <c:manualLayout>
                  <c:x val="0.27968618927434763"/>
                  <c:y val="-9.7058336139754856E-3"/>
                </c:manualLayout>
              </c:layout>
              <c:numFmt formatCode="General" sourceLinked="0"/>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8"/>
              <c:layout>
                <c:manualLayout>
                  <c:x val="0.18845486859746843"/>
                  <c:y val="-9.7058336139754856E-3"/>
                </c:manualLayout>
              </c:layout>
              <c:numFmt formatCode="General" sourceLinked="0"/>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9"/>
              <c:layout>
                <c:manualLayout>
                  <c:x val="-5.3001113854047694E-3"/>
                  <c:y val="-9.7058336139754856E-3"/>
                </c:manualLayout>
              </c:layout>
              <c:numFmt formatCode="General" sourceLinked="0"/>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numFmt formatCode="General" sourceLinked="0"/>
            <c:spPr>
              <a:noFill/>
              <a:ln w="25400">
                <a:noFill/>
              </a:ln>
            </c:spPr>
            <c:txPr>
              <a:bodyPr wrap="square" lIns="38100" tIns="19050" rIns="38100" bIns="19050" anchor="ctr">
                <a:spAutoFit/>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15:showLeaderLines val="0"/>
              </c:ext>
            </c:extLst>
          </c:dLbls>
          <c:cat>
            <c:numRef>
              <c:f>Sheet1!$B$1:$V$1</c:f>
              <c:numCache>
                <c:formatCode>General</c:formatCode>
                <c:ptCount val="21"/>
                <c:pt idx="0">
                  <c:v>2004</c:v>
                </c:pt>
                <c:pt idx="1">
                  <c:v>2005</c:v>
                </c:pt>
                <c:pt idx="2">
                  <c:v>2006</c:v>
                </c:pt>
                <c:pt idx="3">
                  <c:v>2007</c:v>
                </c:pt>
                <c:pt idx="4">
                  <c:v>2008</c:v>
                </c:pt>
                <c:pt idx="5">
                  <c:v>2009</c:v>
                </c:pt>
                <c:pt idx="6">
                  <c:v>2010</c:v>
                </c:pt>
                <c:pt idx="7">
                  <c:v>2011</c:v>
                </c:pt>
                <c:pt idx="8">
                  <c:v>2012</c:v>
                </c:pt>
                <c:pt idx="9">
                  <c:v>2013</c:v>
                </c:pt>
                <c:pt idx="10">
                  <c:v>2014</c:v>
                </c:pt>
              </c:numCache>
            </c:numRef>
          </c:cat>
          <c:val>
            <c:numRef>
              <c:f>Sheet1!$B$2:$V$2</c:f>
              <c:numCache>
                <c:formatCode>General</c:formatCode>
                <c:ptCount val="21"/>
                <c:pt idx="0">
                  <c:v>16.3</c:v>
                </c:pt>
                <c:pt idx="1">
                  <c:v>10.4</c:v>
                </c:pt>
                <c:pt idx="2">
                  <c:v>5.26</c:v>
                </c:pt>
                <c:pt idx="3">
                  <c:v>8.2900000000000009</c:v>
                </c:pt>
                <c:pt idx="4">
                  <c:v>8.57</c:v>
                </c:pt>
                <c:pt idx="5">
                  <c:v>8.620000000000001</c:v>
                </c:pt>
                <c:pt idx="6">
                  <c:v>5.96</c:v>
                </c:pt>
                <c:pt idx="7">
                  <c:v>5.4</c:v>
                </c:pt>
                <c:pt idx="8">
                  <c:v>4.76</c:v>
                </c:pt>
                <c:pt idx="9">
                  <c:v>5.49</c:v>
                </c:pt>
                <c:pt idx="10">
                  <c:v>4.74</c:v>
                </c:pt>
              </c:numCache>
            </c:numRef>
          </c:val>
        </c:ser>
        <c:gapDepth val="0"/>
        <c:shape val="box"/>
        <c:axId val="140366208"/>
        <c:axId val="140367744"/>
        <c:axId val="0"/>
      </c:bar3DChart>
      <c:catAx>
        <c:axId val="140366208"/>
        <c:scaling>
          <c:orientation val="minMax"/>
        </c:scaling>
        <c:axPos val="b"/>
        <c:numFmt formatCode="General" sourceLinked="1"/>
        <c:tickLblPos val="low"/>
        <c:spPr>
          <a:ln w="3175">
            <a:solidFill>
              <a:srgbClr val="000000"/>
            </a:solidFill>
            <a:prstDash val="solid"/>
          </a:ln>
        </c:spPr>
        <c:txPr>
          <a:bodyPr rot="0" vert="horz"/>
          <a:lstStyle/>
          <a:p>
            <a:pPr>
              <a:defRPr sz="800" b="1" i="0" u="none" strike="noStrike" baseline="0">
                <a:solidFill>
                  <a:srgbClr val="000000"/>
                </a:solidFill>
                <a:latin typeface="Arial"/>
                <a:ea typeface="Arial"/>
                <a:cs typeface="Arial"/>
              </a:defRPr>
            </a:pPr>
            <a:endParaRPr lang="en-US"/>
          </a:p>
        </c:txPr>
        <c:crossAx val="140367744"/>
        <c:crosses val="autoZero"/>
        <c:lblAlgn val="ctr"/>
        <c:lblOffset val="100"/>
        <c:tickLblSkip val="2"/>
        <c:tickMarkSkip val="1"/>
      </c:catAx>
      <c:valAx>
        <c:axId val="140367744"/>
        <c:scaling>
          <c:orientation val="minMax"/>
        </c:scaling>
        <c:axPos val="l"/>
        <c:majorGridlines>
          <c:spPr>
            <a:ln w="3175">
              <a:solidFill>
                <a:srgbClr val="000000"/>
              </a:solidFill>
              <a:prstDash val="solid"/>
            </a:ln>
          </c:spPr>
        </c:majorGridlines>
        <c:numFmt formatCode="General" sourceLinked="1"/>
        <c:tickLblPos val="nextTo"/>
        <c:spPr>
          <a:ln w="3175">
            <a:solidFill>
              <a:srgbClr val="000000"/>
            </a:solidFill>
            <a:prstDash val="solid"/>
          </a:ln>
        </c:spPr>
        <c:txPr>
          <a:bodyPr rot="0" vert="horz"/>
          <a:lstStyle/>
          <a:p>
            <a:pPr>
              <a:defRPr sz="800" b="1" i="0" u="none" strike="noStrike" baseline="0">
                <a:solidFill>
                  <a:srgbClr val="000000"/>
                </a:solidFill>
                <a:latin typeface="Arial"/>
                <a:ea typeface="Arial"/>
                <a:cs typeface="Arial"/>
              </a:defRPr>
            </a:pPr>
            <a:endParaRPr lang="en-US"/>
          </a:p>
        </c:txPr>
        <c:crossAx val="140366208"/>
        <c:crosses val="autoZero"/>
        <c:crossBetween val="between"/>
      </c:valAx>
      <c:spPr>
        <a:noFill/>
        <a:ln w="25400">
          <a:noFill/>
        </a:ln>
      </c:spPr>
    </c:plotArea>
    <c:plotVisOnly val="1"/>
    <c:dispBlanksAs val="gap"/>
  </c:chart>
  <c:spPr>
    <a:noFill/>
    <a:ln>
      <a:noFill/>
    </a:ln>
  </c:spPr>
  <c:txPr>
    <a:bodyPr/>
    <a:lstStyle/>
    <a:p>
      <a:pPr>
        <a:defRPr sz="800" b="1" i="0" u="none" strike="noStrike" baseline="0">
          <a:solidFill>
            <a:srgbClr val="000000"/>
          </a:solidFill>
          <a:latin typeface="Arial"/>
          <a:ea typeface="Arial"/>
          <a:cs typeface="Arial"/>
        </a:defRPr>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GB"/>
  <c:chart>
    <c:autoTitleDeleted val="1"/>
    <c:view3D>
      <c:hPercent val="94"/>
      <c:depthPercent val="200"/>
      <c:rAngAx val="1"/>
    </c:view3D>
    <c:floor>
      <c:spPr>
        <a:solidFill>
          <a:srgbClr val="C0C0C0"/>
        </a:solidFill>
        <a:ln w="3175">
          <a:solidFill>
            <a:srgbClr val="000000"/>
          </a:solidFill>
          <a:prstDash val="solid"/>
        </a:ln>
      </c:spPr>
    </c:floor>
    <c:sideWall>
      <c:spPr>
        <a:solidFill>
          <a:srgbClr val="C0C0C0"/>
        </a:solidFill>
        <a:ln w="12700">
          <a:solidFill>
            <a:srgbClr val="808080"/>
          </a:solidFill>
          <a:prstDash val="solid"/>
        </a:ln>
      </c:spPr>
    </c:sideWall>
    <c:backWall>
      <c:spPr>
        <a:solidFill>
          <a:srgbClr val="C0C0C0"/>
        </a:solidFill>
        <a:ln w="12700">
          <a:solidFill>
            <a:srgbClr val="808080"/>
          </a:solidFill>
          <a:prstDash val="solid"/>
        </a:ln>
      </c:spPr>
    </c:backWall>
    <c:plotArea>
      <c:layout>
        <c:manualLayout>
          <c:layoutTarget val="inner"/>
          <c:xMode val="edge"/>
          <c:yMode val="edge"/>
          <c:x val="3.0436895900455573E-2"/>
          <c:y val="1.2384591864206101E-2"/>
          <c:w val="0.96451130429952225"/>
          <c:h val="0.94517859252933789"/>
        </c:manualLayout>
      </c:layout>
      <c:bar3DChart>
        <c:barDir val="col"/>
        <c:grouping val="clustered"/>
        <c:ser>
          <c:idx val="0"/>
          <c:order val="0"/>
          <c:tx>
            <c:strRef>
              <c:f>Sheet1!$A$2</c:f>
              <c:strCache>
                <c:ptCount val="1"/>
                <c:pt idx="0">
                  <c:v>%OOO</c:v>
                </c:pt>
              </c:strCache>
            </c:strRef>
          </c:tx>
          <c:spPr>
            <a:solidFill>
              <a:srgbClr val="8080FF"/>
            </a:solidFill>
            <a:ln w="12700">
              <a:solidFill>
                <a:srgbClr val="000000"/>
              </a:solidFill>
              <a:prstDash val="solid"/>
            </a:ln>
          </c:spPr>
          <c:dLbls>
            <c:dLbl>
              <c:idx val="0"/>
              <c:layout>
                <c:manualLayout>
                  <c:x val="1.8657430108764222E-2"/>
                  <c:y val="-3.6860807171830851E-2"/>
                </c:manualLayout>
              </c:layout>
              <c:numFmt formatCode="General" sourceLinked="0"/>
              <c:spPr>
                <a:noFill/>
                <a:ln w="25399">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
              <c:layout>
                <c:manualLayout>
                  <c:x val="2.2159900215434757E-2"/>
                  <c:y val="-1.6030285986978979E-2"/>
                </c:manualLayout>
              </c:layout>
              <c:numFmt formatCode="General" sourceLinked="0"/>
              <c:spPr>
                <a:noFill/>
                <a:ln w="25399">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2"/>
              <c:layout>
                <c:manualLayout>
                  <c:x val="1.1088718076907061E-2"/>
                  <c:y val="-1.0508964374755121E-3"/>
                </c:manualLayout>
              </c:layout>
              <c:numFmt formatCode="General" sourceLinked="0"/>
              <c:spPr>
                <a:noFill/>
                <a:ln w="25399">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3"/>
              <c:layout>
                <c:manualLayout>
                  <c:x val="1.3851063098552342E-2"/>
                  <c:y val="-3.4323993591710136E-2"/>
                </c:manualLayout>
              </c:layout>
              <c:numFmt formatCode="General" sourceLinked="0"/>
              <c:spPr>
                <a:noFill/>
                <a:ln w="25399">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4"/>
              <c:layout>
                <c:manualLayout>
                  <c:x val="1.2759510852028588E-2"/>
                  <c:y val="-2.1718614718614696E-2"/>
                </c:manualLayout>
              </c:layout>
              <c:numFmt formatCode="General" sourceLinked="0"/>
              <c:spPr>
                <a:noFill/>
                <a:ln w="25399">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5"/>
              <c:layout>
                <c:manualLayout>
                  <c:x val="1.9324768094993165E-2"/>
                  <c:y val="-3.022241537989568E-2"/>
                </c:manualLayout>
              </c:layout>
              <c:numFmt formatCode="General" sourceLinked="0"/>
              <c:spPr>
                <a:noFill/>
                <a:ln w="25399">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6"/>
              <c:layout>
                <c:manualLayout>
                  <c:x val="1.8233215848469389E-2"/>
                  <c:y val="-2.6847274772471761E-2"/>
                </c:manualLayout>
              </c:layout>
              <c:numFmt formatCode="General" sourceLinked="0"/>
              <c:spPr>
                <a:noFill/>
                <a:ln w="25399">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7"/>
              <c:layout>
                <c:manualLayout>
                  <c:x val="2.0204292386992801E-2"/>
                  <c:y val="-2.6737737328288602E-2"/>
                </c:manualLayout>
              </c:layout>
              <c:numFmt formatCode="General" sourceLinked="0"/>
              <c:spPr>
                <a:noFill/>
                <a:ln w="25399">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8"/>
              <c:layout>
                <c:manualLayout>
                  <c:x val="1.2987165867881052E-2"/>
                  <c:y val="-2.228048198520639E-2"/>
                </c:manualLayout>
              </c:layout>
              <c:numFmt formatCode="General" sourceLinked="0"/>
              <c:spPr>
                <a:noFill/>
                <a:ln w="25399">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9"/>
              <c:layout>
                <c:manualLayout>
                  <c:x val="1.4958242406404424E-2"/>
                  <c:y val="-1.8057009919214665E-2"/>
                </c:manualLayout>
              </c:layout>
              <c:numFmt formatCode="General" sourceLinked="0"/>
              <c:spPr>
                <a:noFill/>
                <a:ln w="25399">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0"/>
              <c:layout>
                <c:manualLayout>
                  <c:x val="9.1530182835854214E-3"/>
                  <c:y val="-1.6967276817670525E-2"/>
                </c:manualLayout>
              </c:layout>
              <c:numFmt formatCode="General" sourceLinked="0"/>
              <c:spPr>
                <a:noFill/>
                <a:ln w="25399">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1"/>
              <c:layout>
                <c:manualLayout>
                  <c:x val="1.7249669094696832E-2"/>
                  <c:y val="-3.1542523093704186E-2"/>
                </c:manualLayout>
              </c:layout>
              <c:numFmt formatCode="General" sourceLinked="0"/>
              <c:spPr>
                <a:noFill/>
                <a:ln w="25399">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2"/>
              <c:layout>
                <c:manualLayout>
                  <c:x val="8.6204818280456886E-3"/>
                  <c:y val="-2.6344462623990209E-2"/>
                </c:manualLayout>
              </c:layout>
              <c:numFmt formatCode="General" sourceLinked="0"/>
              <c:spPr>
                <a:noFill/>
                <a:ln w="25399">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3"/>
              <c:layout>
                <c:manualLayout>
                  <c:x val="7.5289295815218725E-3"/>
                  <c:y val="-2.7913965299792152E-2"/>
                </c:manualLayout>
              </c:layout>
              <c:numFmt formatCode="General" sourceLinked="0"/>
              <c:spPr>
                <a:noFill/>
                <a:ln w="25399">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4"/>
              <c:layout>
                <c:manualLayout>
                  <c:x val="9.3805149481910738E-3"/>
                  <c:y val="-1.1746702116780841E-2"/>
                </c:manualLayout>
              </c:layout>
              <c:numFmt formatCode="General" sourceLinked="0"/>
              <c:spPr>
                <a:noFill/>
                <a:ln w="25399">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5"/>
              <c:layout>
                <c:manualLayout>
                  <c:x val="8.4084538735216645E-3"/>
                  <c:y val="-2.4441643658179225E-2"/>
                </c:manualLayout>
              </c:layout>
              <c:numFmt formatCode="General" sourceLinked="0"/>
              <c:spPr>
                <a:noFill/>
                <a:ln w="25399">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6"/>
              <c:layout>
                <c:manualLayout>
                  <c:x val="7.3167432757510753E-3"/>
                  <c:y val="-7.3619149878992865E-3"/>
                </c:manualLayout>
              </c:layout>
              <c:numFmt formatCode="General" sourceLinked="0"/>
              <c:spPr>
                <a:noFill/>
                <a:ln w="25399">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7"/>
              <c:layout>
                <c:manualLayout>
                  <c:x val="1.3882158869962453E-2"/>
                  <c:y val="-2.3016549067730197E-2"/>
                </c:manualLayout>
              </c:layout>
              <c:numFmt formatCode="General" sourceLinked="0"/>
              <c:spPr>
                <a:noFill/>
                <a:ln w="25399">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8"/>
              <c:layout>
                <c:manualLayout>
                  <c:x val="1.279044827219189E-2"/>
                  <c:y val="-7.690339843883248E-3"/>
                </c:manualLayout>
              </c:layout>
              <c:numFmt formatCode="General" sourceLinked="0"/>
              <c:spPr>
                <a:noFill/>
                <a:ln w="25399">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dLbl>
              <c:idx val="19"/>
              <c:layout>
                <c:manualLayout>
                  <c:x val="3.0075618843432246E-2"/>
                  <c:y val="-1.6674250945904582E-2"/>
                </c:manualLayout>
              </c:layout>
              <c:numFmt formatCode="General" sourceLinked="0"/>
              <c:spPr>
                <a:noFill/>
                <a:ln w="25399">
                  <a:noFill/>
                </a:ln>
              </c:spPr>
              <c:txPr>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extLst>
            </c:dLbl>
            <c:numFmt formatCode="General" sourceLinked="0"/>
            <c:spPr>
              <a:noFill/>
              <a:ln w="25399">
                <a:noFill/>
              </a:ln>
            </c:spPr>
            <c:txPr>
              <a:bodyPr wrap="square" lIns="38100" tIns="19050" rIns="38100" bIns="19050" anchor="ctr">
                <a:spAutoFit/>
              </a:bodyPr>
              <a:lstStyle/>
              <a:p>
                <a:pPr>
                  <a:defRPr sz="800" b="1" i="0" u="none" strike="noStrike" baseline="0">
                    <a:solidFill>
                      <a:srgbClr val="000000"/>
                    </a:solidFill>
                    <a:latin typeface="Arial"/>
                    <a:ea typeface="Arial"/>
                    <a:cs typeface="Arial"/>
                  </a:defRPr>
                </a:pPr>
                <a:endParaRPr lang="en-US"/>
              </a:p>
            </c:txPr>
            <c:showVal val="1"/>
            <c:extLst>
              <c:ext xmlns:c15="http://schemas.microsoft.com/office/drawing/2012/chart" uri="{CE6537A1-D6FC-4f65-9D91-7224C49458BB}">
                <c15:showLeaderLines val="0"/>
              </c:ext>
            </c:extLst>
          </c:dLbls>
          <c:cat>
            <c:numRef>
              <c:f>Sheet1!$B$1:$V$1</c:f>
              <c:numCache>
                <c:formatCode>General</c:formatCode>
                <c:ptCount val="21"/>
                <c:pt idx="0">
                  <c:v>2004</c:v>
                </c:pt>
                <c:pt idx="1">
                  <c:v>2005</c:v>
                </c:pt>
                <c:pt idx="2">
                  <c:v>2006</c:v>
                </c:pt>
                <c:pt idx="3">
                  <c:v>2007</c:v>
                </c:pt>
                <c:pt idx="4">
                  <c:v>2008</c:v>
                </c:pt>
                <c:pt idx="5">
                  <c:v>2009</c:v>
                </c:pt>
                <c:pt idx="6">
                  <c:v>2010</c:v>
                </c:pt>
                <c:pt idx="7">
                  <c:v>2011</c:v>
                </c:pt>
                <c:pt idx="8">
                  <c:v>2012</c:v>
                </c:pt>
                <c:pt idx="9">
                  <c:v>2013</c:v>
                </c:pt>
                <c:pt idx="10">
                  <c:v>2014</c:v>
                </c:pt>
              </c:numCache>
            </c:numRef>
          </c:cat>
          <c:val>
            <c:numRef>
              <c:f>Sheet1!$B$2:$V$2</c:f>
              <c:numCache>
                <c:formatCode>General</c:formatCode>
                <c:ptCount val="21"/>
                <c:pt idx="0">
                  <c:v>12.02</c:v>
                </c:pt>
                <c:pt idx="1">
                  <c:v>12.6</c:v>
                </c:pt>
                <c:pt idx="2">
                  <c:v>8.0300000000000011</c:v>
                </c:pt>
                <c:pt idx="3">
                  <c:v>9.07</c:v>
                </c:pt>
                <c:pt idx="4">
                  <c:v>10.8</c:v>
                </c:pt>
                <c:pt idx="5">
                  <c:v>11.6</c:v>
                </c:pt>
                <c:pt idx="6">
                  <c:v>7.87</c:v>
                </c:pt>
                <c:pt idx="7">
                  <c:v>7.91</c:v>
                </c:pt>
                <c:pt idx="8">
                  <c:v>5.6199999999999966</c:v>
                </c:pt>
                <c:pt idx="9">
                  <c:v>5.1899999999999995</c:v>
                </c:pt>
                <c:pt idx="10">
                  <c:v>5.58</c:v>
                </c:pt>
              </c:numCache>
            </c:numRef>
          </c:val>
        </c:ser>
        <c:gapDepth val="0"/>
        <c:shape val="box"/>
        <c:axId val="140945280"/>
        <c:axId val="140946816"/>
        <c:axId val="0"/>
      </c:bar3DChart>
      <c:catAx>
        <c:axId val="140945280"/>
        <c:scaling>
          <c:orientation val="minMax"/>
        </c:scaling>
        <c:axPos val="b"/>
        <c:numFmt formatCode="General" sourceLinked="1"/>
        <c:tickLblPos val="low"/>
        <c:spPr>
          <a:ln w="3175">
            <a:solidFill>
              <a:srgbClr val="000000"/>
            </a:solidFill>
            <a:prstDash val="solid"/>
          </a:ln>
        </c:spPr>
        <c:txPr>
          <a:bodyPr rot="0" vert="horz"/>
          <a:lstStyle/>
          <a:p>
            <a:pPr>
              <a:defRPr sz="800" b="1" i="0" u="none" strike="noStrike" baseline="0">
                <a:solidFill>
                  <a:srgbClr val="000000"/>
                </a:solidFill>
                <a:latin typeface="Arial"/>
                <a:ea typeface="Arial"/>
                <a:cs typeface="Arial"/>
              </a:defRPr>
            </a:pPr>
            <a:endParaRPr lang="en-US"/>
          </a:p>
        </c:txPr>
        <c:crossAx val="140946816"/>
        <c:crosses val="autoZero"/>
        <c:lblAlgn val="ctr"/>
        <c:lblOffset val="100"/>
        <c:tickLblSkip val="2"/>
        <c:tickMarkSkip val="1"/>
      </c:catAx>
      <c:valAx>
        <c:axId val="140946816"/>
        <c:scaling>
          <c:orientation val="minMax"/>
        </c:scaling>
        <c:axPos val="l"/>
        <c:majorGridlines>
          <c:spPr>
            <a:ln w="3175">
              <a:solidFill>
                <a:srgbClr val="000000"/>
              </a:solidFill>
              <a:prstDash val="solid"/>
            </a:ln>
          </c:spPr>
        </c:majorGridlines>
        <c:numFmt formatCode="General" sourceLinked="1"/>
        <c:tickLblPos val="nextTo"/>
        <c:spPr>
          <a:ln w="3175">
            <a:solidFill>
              <a:srgbClr val="000000"/>
            </a:solidFill>
            <a:prstDash val="solid"/>
          </a:ln>
        </c:spPr>
        <c:txPr>
          <a:bodyPr rot="0" vert="horz"/>
          <a:lstStyle/>
          <a:p>
            <a:pPr>
              <a:defRPr sz="800" b="1" i="0" u="none" strike="noStrike" baseline="0">
                <a:solidFill>
                  <a:srgbClr val="000000"/>
                </a:solidFill>
                <a:latin typeface="Arial"/>
                <a:ea typeface="Arial"/>
                <a:cs typeface="Arial"/>
              </a:defRPr>
            </a:pPr>
            <a:endParaRPr lang="en-US"/>
          </a:p>
        </c:txPr>
        <c:crossAx val="140945280"/>
        <c:crosses val="autoZero"/>
        <c:crossBetween val="between"/>
      </c:valAx>
      <c:spPr>
        <a:noFill/>
        <a:ln w="25400">
          <a:noFill/>
        </a:ln>
      </c:spPr>
    </c:plotArea>
    <c:plotVisOnly val="1"/>
    <c:dispBlanksAs val="gap"/>
  </c:chart>
  <c:spPr>
    <a:noFill/>
    <a:ln>
      <a:noFill/>
    </a:ln>
  </c:spPr>
  <c:txPr>
    <a:bodyPr/>
    <a:lstStyle/>
    <a:p>
      <a:pPr>
        <a:defRPr sz="800" b="1" i="0" u="none" strike="noStrike" baseline="0">
          <a:solidFill>
            <a:srgbClr val="000000"/>
          </a:solidFill>
          <a:latin typeface="Arial"/>
          <a:ea typeface="Arial"/>
          <a:cs typeface="Arial"/>
        </a:defRPr>
      </a:pPr>
      <a:endParaRPr lang="en-US"/>
    </a:p>
  </c:txPr>
  <c:externalData r:id="rId1"/>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907744-22E0-4B90-9F7E-C23A5CE36EC7}"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bg-BG"/>
        </a:p>
      </dgm:t>
    </dgm:pt>
    <dgm:pt modelId="{F26CD768-61C8-43A3-A9D8-B5CABDEC5CE7}">
      <dgm:prSet phldrT="[Text]" custT="1"/>
      <dgm:spPr/>
      <dgm:t>
        <a:bodyPr/>
        <a:lstStyle/>
        <a:p>
          <a:r>
            <a:rPr lang="en-US" sz="2000" dirty="0" smtClean="0"/>
            <a:t>National Coordinator</a:t>
          </a:r>
          <a:endParaRPr lang="bg-BG" sz="2000" dirty="0"/>
        </a:p>
      </dgm:t>
    </dgm:pt>
    <dgm:pt modelId="{606141E1-E38E-4A88-97D5-9C4EF0D83003}" type="parTrans" cxnId="{63DC07F3-B9F2-4A40-BBD5-D29A6423CA81}">
      <dgm:prSet/>
      <dgm:spPr/>
      <dgm:t>
        <a:bodyPr/>
        <a:lstStyle/>
        <a:p>
          <a:endParaRPr lang="bg-BG"/>
        </a:p>
      </dgm:t>
    </dgm:pt>
    <dgm:pt modelId="{CB0E1E9D-0AE8-4C22-8229-F7296F77E70C}" type="sibTrans" cxnId="{63DC07F3-B9F2-4A40-BBD5-D29A6423CA81}">
      <dgm:prSet/>
      <dgm:spPr/>
      <dgm:t>
        <a:bodyPr/>
        <a:lstStyle/>
        <a:p>
          <a:endParaRPr lang="bg-BG"/>
        </a:p>
      </dgm:t>
    </dgm:pt>
    <dgm:pt modelId="{315065BB-6398-486D-BD58-0DC2CECA5FBA}">
      <dgm:prSet phldrT="[Text]" custT="1"/>
      <dgm:spPr/>
      <dgm:t>
        <a:bodyPr/>
        <a:lstStyle/>
        <a:p>
          <a:r>
            <a:rPr lang="en-US" sz="2000" dirty="0" smtClean="0"/>
            <a:t>National Coordination Council</a:t>
          </a:r>
          <a:endParaRPr lang="bg-BG" sz="2000" dirty="0"/>
        </a:p>
      </dgm:t>
    </dgm:pt>
    <dgm:pt modelId="{8782084A-23D8-45FB-81F5-FEF755000B67}" type="parTrans" cxnId="{012F2DC3-E0B6-4BCA-B8E1-D44A091B939B}">
      <dgm:prSet/>
      <dgm:spPr/>
      <dgm:t>
        <a:bodyPr/>
        <a:lstStyle/>
        <a:p>
          <a:endParaRPr lang="bg-BG"/>
        </a:p>
      </dgm:t>
    </dgm:pt>
    <dgm:pt modelId="{8BD1E012-0135-46A8-B22A-059889EE063E}" type="sibTrans" cxnId="{012F2DC3-E0B6-4BCA-B8E1-D44A091B939B}">
      <dgm:prSet/>
      <dgm:spPr/>
      <dgm:t>
        <a:bodyPr/>
        <a:lstStyle/>
        <a:p>
          <a:endParaRPr lang="bg-BG"/>
        </a:p>
      </dgm:t>
    </dgm:pt>
    <dgm:pt modelId="{7EFAC1CB-212C-4480-842D-B060D3FEDE55}">
      <dgm:prSet phldrT="[Text]" custT="1"/>
      <dgm:spPr/>
      <dgm:t>
        <a:bodyPr/>
        <a:lstStyle/>
        <a:p>
          <a:r>
            <a:rPr lang="bg-BG" sz="2000" dirty="0" smtClean="0"/>
            <a:t>28 </a:t>
          </a:r>
          <a:r>
            <a:rPr lang="en-US" sz="2000" dirty="0" smtClean="0"/>
            <a:t>Regional Coordinators</a:t>
          </a:r>
          <a:endParaRPr lang="bg-BG" sz="2000" dirty="0"/>
        </a:p>
      </dgm:t>
    </dgm:pt>
    <dgm:pt modelId="{FE66ADF7-EE4F-4FDE-B729-8B18ADBC4CF4}" type="parTrans" cxnId="{D57D0975-0EED-4918-BC20-42DF4B6E4D45}">
      <dgm:prSet/>
      <dgm:spPr/>
      <dgm:t>
        <a:bodyPr/>
        <a:lstStyle/>
        <a:p>
          <a:endParaRPr lang="bg-BG"/>
        </a:p>
      </dgm:t>
    </dgm:pt>
    <dgm:pt modelId="{549F0E9D-86D6-4A4F-8F09-B520BDCE3B13}" type="sibTrans" cxnId="{D57D0975-0EED-4918-BC20-42DF4B6E4D45}">
      <dgm:prSet/>
      <dgm:spPr/>
      <dgm:t>
        <a:bodyPr/>
        <a:lstStyle/>
        <a:p>
          <a:endParaRPr lang="bg-BG"/>
        </a:p>
      </dgm:t>
    </dgm:pt>
    <dgm:pt modelId="{331B7F6E-A7CC-4580-A32B-8643B2C77176}">
      <dgm:prSet phldrT="[Text]" custT="1"/>
      <dgm:spPr/>
      <dgm:t>
        <a:bodyPr/>
        <a:lstStyle/>
        <a:p>
          <a:r>
            <a:rPr lang="en-US" sz="2000" dirty="0" smtClean="0"/>
            <a:t>Members</a:t>
          </a:r>
          <a:endParaRPr lang="bg-BG" sz="2000" dirty="0"/>
        </a:p>
      </dgm:t>
    </dgm:pt>
    <dgm:pt modelId="{BD81633A-90D2-49DD-A0DC-7E49B898F1C0}" type="parTrans" cxnId="{F58A809B-1D94-461E-B707-B4D81A26DB64}">
      <dgm:prSet/>
      <dgm:spPr/>
      <dgm:t>
        <a:bodyPr/>
        <a:lstStyle/>
        <a:p>
          <a:endParaRPr lang="bg-BG"/>
        </a:p>
      </dgm:t>
    </dgm:pt>
    <dgm:pt modelId="{92F41B0B-3DC7-4026-96C1-B37F7A72BBFA}" type="sibTrans" cxnId="{F58A809B-1D94-461E-B707-B4D81A26DB64}">
      <dgm:prSet/>
      <dgm:spPr/>
      <dgm:t>
        <a:bodyPr/>
        <a:lstStyle/>
        <a:p>
          <a:endParaRPr lang="bg-BG"/>
        </a:p>
      </dgm:t>
    </dgm:pt>
    <dgm:pt modelId="{A4E3DF86-1A37-4F63-A842-AB6A86FFFA8D}" type="pres">
      <dgm:prSet presAssocID="{D2907744-22E0-4B90-9F7E-C23A5CE36EC7}" presName="Name0" presStyleCnt="0">
        <dgm:presLayoutVars>
          <dgm:chMax val="1"/>
          <dgm:dir/>
          <dgm:animLvl val="ctr"/>
          <dgm:resizeHandles val="exact"/>
        </dgm:presLayoutVars>
      </dgm:prSet>
      <dgm:spPr/>
      <dgm:t>
        <a:bodyPr/>
        <a:lstStyle/>
        <a:p>
          <a:endParaRPr lang="bg-BG"/>
        </a:p>
      </dgm:t>
    </dgm:pt>
    <dgm:pt modelId="{32408FF2-3967-4658-8DE1-9CAB1E115310}" type="pres">
      <dgm:prSet presAssocID="{F26CD768-61C8-43A3-A9D8-B5CABDEC5CE7}" presName="centerShape" presStyleLbl="node0" presStyleIdx="0" presStyleCnt="1" custScaleX="191067" custLinFactNeighborX="15414" custLinFactNeighborY="1248"/>
      <dgm:spPr/>
      <dgm:t>
        <a:bodyPr/>
        <a:lstStyle/>
        <a:p>
          <a:endParaRPr lang="bg-BG"/>
        </a:p>
      </dgm:t>
    </dgm:pt>
    <dgm:pt modelId="{1E07EC8A-E2E7-4594-B639-FE0F94BC2A2B}" type="pres">
      <dgm:prSet presAssocID="{315065BB-6398-486D-BD58-0DC2CECA5FBA}" presName="node" presStyleLbl="node1" presStyleIdx="0" presStyleCnt="3" custScaleX="319645" custRadScaleRad="94540" custRadScaleInc="3452">
        <dgm:presLayoutVars>
          <dgm:bulletEnabled val="1"/>
        </dgm:presLayoutVars>
      </dgm:prSet>
      <dgm:spPr/>
      <dgm:t>
        <a:bodyPr/>
        <a:lstStyle/>
        <a:p>
          <a:endParaRPr lang="bg-BG"/>
        </a:p>
      </dgm:t>
    </dgm:pt>
    <dgm:pt modelId="{20375721-8496-4901-8190-2453A81F4D53}" type="pres">
      <dgm:prSet presAssocID="{315065BB-6398-486D-BD58-0DC2CECA5FBA}" presName="dummy" presStyleCnt="0"/>
      <dgm:spPr/>
    </dgm:pt>
    <dgm:pt modelId="{6B1481FC-48C8-41B7-A988-F431E96CA882}" type="pres">
      <dgm:prSet presAssocID="{8BD1E012-0135-46A8-B22A-059889EE063E}" presName="sibTrans" presStyleLbl="sibTrans2D1" presStyleIdx="0" presStyleCnt="3"/>
      <dgm:spPr/>
      <dgm:t>
        <a:bodyPr/>
        <a:lstStyle/>
        <a:p>
          <a:endParaRPr lang="bg-BG"/>
        </a:p>
      </dgm:t>
    </dgm:pt>
    <dgm:pt modelId="{9C0D9D9C-8874-4860-96DE-C100E40D0251}" type="pres">
      <dgm:prSet presAssocID="{7EFAC1CB-212C-4480-842D-B060D3FEDE55}" presName="node" presStyleLbl="node1" presStyleIdx="1" presStyleCnt="3" custScaleX="220032" custRadScaleRad="141105" custRadScaleInc="-25342">
        <dgm:presLayoutVars>
          <dgm:bulletEnabled val="1"/>
        </dgm:presLayoutVars>
      </dgm:prSet>
      <dgm:spPr/>
      <dgm:t>
        <a:bodyPr/>
        <a:lstStyle/>
        <a:p>
          <a:endParaRPr lang="bg-BG"/>
        </a:p>
      </dgm:t>
    </dgm:pt>
    <dgm:pt modelId="{2273AF7B-32F3-499D-A70F-FDD3EFCEB753}" type="pres">
      <dgm:prSet presAssocID="{7EFAC1CB-212C-4480-842D-B060D3FEDE55}" presName="dummy" presStyleCnt="0"/>
      <dgm:spPr/>
    </dgm:pt>
    <dgm:pt modelId="{5FF7B70C-8A13-4F88-BAE3-242C6584795C}" type="pres">
      <dgm:prSet presAssocID="{549F0E9D-86D6-4A4F-8F09-B520BDCE3B13}" presName="sibTrans" presStyleLbl="sibTrans2D1" presStyleIdx="1" presStyleCnt="3"/>
      <dgm:spPr/>
      <dgm:t>
        <a:bodyPr/>
        <a:lstStyle/>
        <a:p>
          <a:endParaRPr lang="bg-BG"/>
        </a:p>
      </dgm:t>
    </dgm:pt>
    <dgm:pt modelId="{4B9B3F49-EC21-406D-863C-2A45A1EEF923}" type="pres">
      <dgm:prSet presAssocID="{331B7F6E-A7CC-4580-A32B-8643B2C77176}" presName="node" presStyleLbl="node1" presStyleIdx="2" presStyleCnt="3" custScaleX="237809" custRadScaleRad="96518" custRadScaleInc="-8886">
        <dgm:presLayoutVars>
          <dgm:bulletEnabled val="1"/>
        </dgm:presLayoutVars>
      </dgm:prSet>
      <dgm:spPr/>
      <dgm:t>
        <a:bodyPr/>
        <a:lstStyle/>
        <a:p>
          <a:endParaRPr lang="bg-BG"/>
        </a:p>
      </dgm:t>
    </dgm:pt>
    <dgm:pt modelId="{A5FCC90B-6BF4-4F06-99C3-3849EA294DAE}" type="pres">
      <dgm:prSet presAssocID="{331B7F6E-A7CC-4580-A32B-8643B2C77176}" presName="dummy" presStyleCnt="0"/>
      <dgm:spPr/>
    </dgm:pt>
    <dgm:pt modelId="{45E149E2-9796-486B-805E-6D5897637A3A}" type="pres">
      <dgm:prSet presAssocID="{92F41B0B-3DC7-4026-96C1-B37F7A72BBFA}" presName="sibTrans" presStyleLbl="sibTrans2D1" presStyleIdx="2" presStyleCnt="3"/>
      <dgm:spPr/>
      <dgm:t>
        <a:bodyPr/>
        <a:lstStyle/>
        <a:p>
          <a:endParaRPr lang="bg-BG"/>
        </a:p>
      </dgm:t>
    </dgm:pt>
  </dgm:ptLst>
  <dgm:cxnLst>
    <dgm:cxn modelId="{F58A809B-1D94-461E-B707-B4D81A26DB64}" srcId="{F26CD768-61C8-43A3-A9D8-B5CABDEC5CE7}" destId="{331B7F6E-A7CC-4580-A32B-8643B2C77176}" srcOrd="2" destOrd="0" parTransId="{BD81633A-90D2-49DD-A0DC-7E49B898F1C0}" sibTransId="{92F41B0B-3DC7-4026-96C1-B37F7A72BBFA}"/>
    <dgm:cxn modelId="{E0475631-B818-4643-8C22-238489C8D974}" type="presOf" srcId="{315065BB-6398-486D-BD58-0DC2CECA5FBA}" destId="{1E07EC8A-E2E7-4594-B639-FE0F94BC2A2B}" srcOrd="0" destOrd="0" presId="urn:microsoft.com/office/officeart/2005/8/layout/radial6"/>
    <dgm:cxn modelId="{D57D0975-0EED-4918-BC20-42DF4B6E4D45}" srcId="{F26CD768-61C8-43A3-A9D8-B5CABDEC5CE7}" destId="{7EFAC1CB-212C-4480-842D-B060D3FEDE55}" srcOrd="1" destOrd="0" parTransId="{FE66ADF7-EE4F-4FDE-B729-8B18ADBC4CF4}" sibTransId="{549F0E9D-86D6-4A4F-8F09-B520BDCE3B13}"/>
    <dgm:cxn modelId="{36E4DEB1-ED77-42B8-9DFB-A79B493E071E}" type="presOf" srcId="{7EFAC1CB-212C-4480-842D-B060D3FEDE55}" destId="{9C0D9D9C-8874-4860-96DE-C100E40D0251}" srcOrd="0" destOrd="0" presId="urn:microsoft.com/office/officeart/2005/8/layout/radial6"/>
    <dgm:cxn modelId="{7DAC762B-DA5F-4E7C-A8A8-0D0E03F33CFA}" type="presOf" srcId="{D2907744-22E0-4B90-9F7E-C23A5CE36EC7}" destId="{A4E3DF86-1A37-4F63-A842-AB6A86FFFA8D}" srcOrd="0" destOrd="0" presId="urn:microsoft.com/office/officeart/2005/8/layout/radial6"/>
    <dgm:cxn modelId="{27F036DE-2D77-46BD-9E85-BAF39178C67D}" type="presOf" srcId="{549F0E9D-86D6-4A4F-8F09-B520BDCE3B13}" destId="{5FF7B70C-8A13-4F88-BAE3-242C6584795C}" srcOrd="0" destOrd="0" presId="urn:microsoft.com/office/officeart/2005/8/layout/radial6"/>
    <dgm:cxn modelId="{B90C1513-AF3B-4417-8DC0-9D97DA5804C5}" type="presOf" srcId="{F26CD768-61C8-43A3-A9D8-B5CABDEC5CE7}" destId="{32408FF2-3967-4658-8DE1-9CAB1E115310}" srcOrd="0" destOrd="0" presId="urn:microsoft.com/office/officeart/2005/8/layout/radial6"/>
    <dgm:cxn modelId="{19B9B76F-FF42-4352-9DA9-9F299FF73916}" type="presOf" srcId="{92F41B0B-3DC7-4026-96C1-B37F7A72BBFA}" destId="{45E149E2-9796-486B-805E-6D5897637A3A}" srcOrd="0" destOrd="0" presId="urn:microsoft.com/office/officeart/2005/8/layout/radial6"/>
    <dgm:cxn modelId="{552470B7-E406-4EB7-B29A-844C69182BC8}" type="presOf" srcId="{331B7F6E-A7CC-4580-A32B-8643B2C77176}" destId="{4B9B3F49-EC21-406D-863C-2A45A1EEF923}" srcOrd="0" destOrd="0" presId="urn:microsoft.com/office/officeart/2005/8/layout/radial6"/>
    <dgm:cxn modelId="{B8C8B472-698E-4EF2-B8F3-2856961FCDD2}" type="presOf" srcId="{8BD1E012-0135-46A8-B22A-059889EE063E}" destId="{6B1481FC-48C8-41B7-A988-F431E96CA882}" srcOrd="0" destOrd="0" presId="urn:microsoft.com/office/officeart/2005/8/layout/radial6"/>
    <dgm:cxn modelId="{63DC07F3-B9F2-4A40-BBD5-D29A6423CA81}" srcId="{D2907744-22E0-4B90-9F7E-C23A5CE36EC7}" destId="{F26CD768-61C8-43A3-A9D8-B5CABDEC5CE7}" srcOrd="0" destOrd="0" parTransId="{606141E1-E38E-4A88-97D5-9C4EF0D83003}" sibTransId="{CB0E1E9D-0AE8-4C22-8229-F7296F77E70C}"/>
    <dgm:cxn modelId="{012F2DC3-E0B6-4BCA-B8E1-D44A091B939B}" srcId="{F26CD768-61C8-43A3-A9D8-B5CABDEC5CE7}" destId="{315065BB-6398-486D-BD58-0DC2CECA5FBA}" srcOrd="0" destOrd="0" parTransId="{8782084A-23D8-45FB-81F5-FEF755000B67}" sibTransId="{8BD1E012-0135-46A8-B22A-059889EE063E}"/>
    <dgm:cxn modelId="{8183A1C2-1248-477C-9071-4F5039A0C432}" type="presParOf" srcId="{A4E3DF86-1A37-4F63-A842-AB6A86FFFA8D}" destId="{32408FF2-3967-4658-8DE1-9CAB1E115310}" srcOrd="0" destOrd="0" presId="urn:microsoft.com/office/officeart/2005/8/layout/radial6"/>
    <dgm:cxn modelId="{1C14A58C-7C13-4865-A945-1E6658153B00}" type="presParOf" srcId="{A4E3DF86-1A37-4F63-A842-AB6A86FFFA8D}" destId="{1E07EC8A-E2E7-4594-B639-FE0F94BC2A2B}" srcOrd="1" destOrd="0" presId="urn:microsoft.com/office/officeart/2005/8/layout/radial6"/>
    <dgm:cxn modelId="{88029E4C-70ED-495A-B996-BB19AD19092C}" type="presParOf" srcId="{A4E3DF86-1A37-4F63-A842-AB6A86FFFA8D}" destId="{20375721-8496-4901-8190-2453A81F4D53}" srcOrd="2" destOrd="0" presId="urn:microsoft.com/office/officeart/2005/8/layout/radial6"/>
    <dgm:cxn modelId="{4376F1AC-370B-43A0-818F-C55B7B6113BD}" type="presParOf" srcId="{A4E3DF86-1A37-4F63-A842-AB6A86FFFA8D}" destId="{6B1481FC-48C8-41B7-A988-F431E96CA882}" srcOrd="3" destOrd="0" presId="urn:microsoft.com/office/officeart/2005/8/layout/radial6"/>
    <dgm:cxn modelId="{72DD2D4A-943D-4C91-B07A-5C67307E3A98}" type="presParOf" srcId="{A4E3DF86-1A37-4F63-A842-AB6A86FFFA8D}" destId="{9C0D9D9C-8874-4860-96DE-C100E40D0251}" srcOrd="4" destOrd="0" presId="urn:microsoft.com/office/officeart/2005/8/layout/radial6"/>
    <dgm:cxn modelId="{20C9C4AF-ECF8-4526-AF4E-0374A8FE3039}" type="presParOf" srcId="{A4E3DF86-1A37-4F63-A842-AB6A86FFFA8D}" destId="{2273AF7B-32F3-499D-A70F-FDD3EFCEB753}" srcOrd="5" destOrd="0" presId="urn:microsoft.com/office/officeart/2005/8/layout/radial6"/>
    <dgm:cxn modelId="{2BF29D33-A01A-4C60-BA37-9C8A51609CD0}" type="presParOf" srcId="{A4E3DF86-1A37-4F63-A842-AB6A86FFFA8D}" destId="{5FF7B70C-8A13-4F88-BAE3-242C6584795C}" srcOrd="6" destOrd="0" presId="urn:microsoft.com/office/officeart/2005/8/layout/radial6"/>
    <dgm:cxn modelId="{EA5BCFA3-217B-4D07-8D8E-109AB7678FDF}" type="presParOf" srcId="{A4E3DF86-1A37-4F63-A842-AB6A86FFFA8D}" destId="{4B9B3F49-EC21-406D-863C-2A45A1EEF923}" srcOrd="7" destOrd="0" presId="urn:microsoft.com/office/officeart/2005/8/layout/radial6"/>
    <dgm:cxn modelId="{D6C4A822-91CD-4ADC-8690-D2963509F0DB}" type="presParOf" srcId="{A4E3DF86-1A37-4F63-A842-AB6A86FFFA8D}" destId="{A5FCC90B-6BF4-4F06-99C3-3849EA294DAE}" srcOrd="8" destOrd="0" presId="urn:microsoft.com/office/officeart/2005/8/layout/radial6"/>
    <dgm:cxn modelId="{3E812DCD-4823-4AE9-AD71-14681953CCF0}" type="presParOf" srcId="{A4E3DF86-1A37-4F63-A842-AB6A86FFFA8D}" destId="{45E149E2-9796-486B-805E-6D5897637A3A}" srcOrd="9"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0.7745</cdr:x>
      <cdr:y>0.46425</cdr:y>
    </cdr:from>
    <cdr:to>
      <cdr:x>0.78375</cdr:x>
      <cdr:y>0.5025</cdr:y>
    </cdr:to>
    <cdr:sp macro="" textlink="">
      <cdr:nvSpPr>
        <cdr:cNvPr id="1025" name="Text Box 1"/>
        <cdr:cNvSpPr txBox="1">
          <a:spLocks xmlns:a="http://schemas.openxmlformats.org/drawingml/2006/main" noChangeArrowheads="1"/>
        </cdr:cNvSpPr>
      </cdr:nvSpPr>
      <cdr:spPr bwMode="auto">
        <a:xfrm xmlns:a="http://schemas.openxmlformats.org/drawingml/2006/main">
          <a:off x="4817254" y="2432090"/>
          <a:ext cx="57534" cy="200382"/>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xmlns="">
              <a:solidFill>
                <a:srgbClr xmlns:mc="http://schemas.openxmlformats.org/markup-compatibility/2006" val="000000" mc:Ignorable="a14" a14:legacySpreadsheetColorIndex="64"/>
              </a:solidFill>
            </a14:hiddenFill>
          </a:ext>
          <a:ext uri="{91240B29-F687-4F45-9708-019B960494DF}">
            <a14:hiddenLine xmlns:a14="http://schemas.microsoft.com/office/drawing/2010/main" xmlns="" w="9525">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cdr:spPr>
      <cdr:txBody>
        <a:bodyPr xmlns:a="http://schemas.openxmlformats.org/drawingml/2006/main" wrap="none" lIns="18288" tIns="0" rIns="0" bIns="0" anchor="ctr" upright="1">
          <a:spAutoFit/>
        </a:bodyPr>
        <a:lstStyle xmlns:a="http://schemas.openxmlformats.org/drawingml/2006/main"/>
        <a:p xmlns:a="http://schemas.openxmlformats.org/drawingml/2006/main">
          <a:pPr algn="ctr" rtl="0">
            <a:defRPr sz="1000"/>
          </a:pPr>
          <a:endParaRPr lang="bg-BG"/>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bg-B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bg-BG"/>
          </a:p>
        </p:txBody>
      </p:sp>
      <p:sp>
        <p:nvSpPr>
          <p:cNvPr id="4" name="Date Placeholder 3"/>
          <p:cNvSpPr>
            <a:spLocks noGrp="1"/>
          </p:cNvSpPr>
          <p:nvPr>
            <p:ph type="dt" sz="half" idx="10"/>
          </p:nvPr>
        </p:nvSpPr>
        <p:spPr/>
        <p:txBody>
          <a:bodyPr/>
          <a:lstStyle/>
          <a:p>
            <a:fld id="{83F89D84-FD64-4149-86F8-5DDA4E5F7543}" type="datetimeFigureOut">
              <a:rPr lang="bg-BG" smtClean="0"/>
              <a:pPr/>
              <a:t>18.5.2015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9447BB33-0D03-4B1C-AAEC-CC531CA1D845}" type="slidenum">
              <a:rPr lang="bg-BG" smtClean="0"/>
              <a:pPr/>
              <a:t>‹#›</a:t>
            </a:fld>
            <a:endParaRPr lang="bg-B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p>
            <a:fld id="{83F89D84-FD64-4149-86F8-5DDA4E5F7543}" type="datetimeFigureOut">
              <a:rPr lang="bg-BG" smtClean="0"/>
              <a:pPr/>
              <a:t>18.5.2015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9447BB33-0D03-4B1C-AAEC-CC531CA1D845}" type="slidenum">
              <a:rPr lang="bg-BG" smtClean="0"/>
              <a:pPr/>
              <a:t>‹#›</a:t>
            </a:fld>
            <a:endParaRPr lang="bg-B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bg-B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p>
            <a:fld id="{83F89D84-FD64-4149-86F8-5DDA4E5F7543}" type="datetimeFigureOut">
              <a:rPr lang="bg-BG" smtClean="0"/>
              <a:pPr/>
              <a:t>18.5.2015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9447BB33-0D03-4B1C-AAEC-CC531CA1D845}" type="slidenum">
              <a:rPr lang="bg-BG" smtClean="0"/>
              <a:pPr/>
              <a:t>‹#›</a:t>
            </a:fld>
            <a:endParaRPr lang="bg-B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p>
            <a:fld id="{83F89D84-FD64-4149-86F8-5DDA4E5F7543}" type="datetimeFigureOut">
              <a:rPr lang="bg-BG" smtClean="0"/>
              <a:pPr/>
              <a:t>18.5.2015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9447BB33-0D03-4B1C-AAEC-CC531CA1D845}" type="slidenum">
              <a:rPr lang="bg-BG" smtClean="0"/>
              <a:pPr/>
              <a:t>‹#›</a:t>
            </a:fld>
            <a:endParaRPr lang="bg-B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bg-B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F89D84-FD64-4149-86F8-5DDA4E5F7543}" type="datetimeFigureOut">
              <a:rPr lang="bg-BG" smtClean="0"/>
              <a:pPr/>
              <a:t>18.5.2015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9447BB33-0D03-4B1C-AAEC-CC531CA1D845}" type="slidenum">
              <a:rPr lang="bg-BG" smtClean="0"/>
              <a:pPr/>
              <a:t>‹#›</a:t>
            </a:fld>
            <a:endParaRPr lang="bg-B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Date Placeholder 4"/>
          <p:cNvSpPr>
            <a:spLocks noGrp="1"/>
          </p:cNvSpPr>
          <p:nvPr>
            <p:ph type="dt" sz="half" idx="10"/>
          </p:nvPr>
        </p:nvSpPr>
        <p:spPr/>
        <p:txBody>
          <a:bodyPr/>
          <a:lstStyle/>
          <a:p>
            <a:fld id="{83F89D84-FD64-4149-86F8-5DDA4E5F7543}" type="datetimeFigureOut">
              <a:rPr lang="bg-BG" smtClean="0"/>
              <a:pPr/>
              <a:t>18.5.2015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9447BB33-0D03-4B1C-AAEC-CC531CA1D845}" type="slidenum">
              <a:rPr lang="bg-BG" smtClean="0"/>
              <a:pPr/>
              <a:t>‹#›</a:t>
            </a:fld>
            <a:endParaRPr lang="bg-B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bg-B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7" name="Date Placeholder 6"/>
          <p:cNvSpPr>
            <a:spLocks noGrp="1"/>
          </p:cNvSpPr>
          <p:nvPr>
            <p:ph type="dt" sz="half" idx="10"/>
          </p:nvPr>
        </p:nvSpPr>
        <p:spPr/>
        <p:txBody>
          <a:bodyPr/>
          <a:lstStyle/>
          <a:p>
            <a:fld id="{83F89D84-FD64-4149-86F8-5DDA4E5F7543}" type="datetimeFigureOut">
              <a:rPr lang="bg-BG" smtClean="0"/>
              <a:pPr/>
              <a:t>18.5.2015 г.</a:t>
            </a:fld>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9447BB33-0D03-4B1C-AAEC-CC531CA1D845}" type="slidenum">
              <a:rPr lang="bg-BG" smtClean="0"/>
              <a:pPr/>
              <a:t>‹#›</a:t>
            </a:fld>
            <a:endParaRPr lang="bg-B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Date Placeholder 2"/>
          <p:cNvSpPr>
            <a:spLocks noGrp="1"/>
          </p:cNvSpPr>
          <p:nvPr>
            <p:ph type="dt" sz="half" idx="10"/>
          </p:nvPr>
        </p:nvSpPr>
        <p:spPr/>
        <p:txBody>
          <a:bodyPr/>
          <a:lstStyle/>
          <a:p>
            <a:fld id="{83F89D84-FD64-4149-86F8-5DDA4E5F7543}" type="datetimeFigureOut">
              <a:rPr lang="bg-BG" smtClean="0"/>
              <a:pPr/>
              <a:t>18.5.2015 г.</a:t>
            </a:fld>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9447BB33-0D03-4B1C-AAEC-CC531CA1D845}" type="slidenum">
              <a:rPr lang="bg-BG" smtClean="0"/>
              <a:pPr/>
              <a:t>‹#›</a:t>
            </a:fld>
            <a:endParaRPr lang="bg-B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F89D84-FD64-4149-86F8-5DDA4E5F7543}" type="datetimeFigureOut">
              <a:rPr lang="bg-BG" smtClean="0"/>
              <a:pPr/>
              <a:t>18.5.2015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9447BB33-0D03-4B1C-AAEC-CC531CA1D845}" type="slidenum">
              <a:rPr lang="bg-BG" smtClean="0"/>
              <a:pPr/>
              <a:t>‹#›</a:t>
            </a:fld>
            <a:endParaRPr lang="bg-B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bg-B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F89D84-FD64-4149-86F8-5DDA4E5F7543}" type="datetimeFigureOut">
              <a:rPr lang="bg-BG" smtClean="0"/>
              <a:pPr/>
              <a:t>18.5.2015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9447BB33-0D03-4B1C-AAEC-CC531CA1D845}" type="slidenum">
              <a:rPr lang="bg-BG" smtClean="0"/>
              <a:pPr/>
              <a:t>‹#›</a:t>
            </a:fld>
            <a:endParaRPr lang="bg-B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bg-B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bg-B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F89D84-FD64-4149-86F8-5DDA4E5F7543}" type="datetimeFigureOut">
              <a:rPr lang="bg-BG" smtClean="0"/>
              <a:pPr/>
              <a:t>18.5.2015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9447BB33-0D03-4B1C-AAEC-CC531CA1D845}" type="slidenum">
              <a:rPr lang="bg-BG" smtClean="0"/>
              <a:pPr/>
              <a:t>‹#›</a:t>
            </a:fld>
            <a:endParaRPr lang="bg-B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bg-B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F89D84-FD64-4149-86F8-5DDA4E5F7543}" type="datetimeFigureOut">
              <a:rPr lang="bg-BG" smtClean="0"/>
              <a:pPr/>
              <a:t>18.5.2015 г.</a:t>
            </a:fld>
            <a:endParaRPr lang="bg-B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bg-BG"/>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47BB33-0D03-4B1C-AAEC-CC531CA1D845}" type="slidenum">
              <a:rPr lang="bg-BG" smtClean="0"/>
              <a:pPr/>
              <a:t>‹#›</a:t>
            </a:fld>
            <a:endParaRPr lang="bg-BG"/>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476672"/>
            <a:ext cx="7772400" cy="936103"/>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US" sz="2800" dirty="0" smtClean="0">
                <a:latin typeface="Times New Roman" pitchFamily="18" charset="0"/>
                <a:cs typeface="Times New Roman" pitchFamily="18" charset="0"/>
              </a:rPr>
              <a:t>MINISTRY OF HEALTH OF BULGARIA</a:t>
            </a:r>
            <a:endParaRPr lang="bg-BG" sz="2800" dirty="0">
              <a:latin typeface="Times New Roman" pitchFamily="18" charset="0"/>
              <a:cs typeface="Times New Roman" pitchFamily="18" charset="0"/>
            </a:endParaRPr>
          </a:p>
        </p:txBody>
      </p:sp>
      <p:sp>
        <p:nvSpPr>
          <p:cNvPr id="3" name="Subtitle 2"/>
          <p:cNvSpPr>
            <a:spLocks noGrp="1"/>
          </p:cNvSpPr>
          <p:nvPr>
            <p:ph type="subTitle" idx="1"/>
          </p:nvPr>
        </p:nvSpPr>
        <p:spPr>
          <a:xfrm>
            <a:off x="827584" y="1556792"/>
            <a:ext cx="7272808" cy="4536504"/>
          </a:xfrm>
          <a:ln>
            <a:solidFill>
              <a:schemeClr val="bg1"/>
            </a:solidFill>
          </a:ln>
        </p:spPr>
        <p:style>
          <a:lnRef idx="2">
            <a:schemeClr val="dk1"/>
          </a:lnRef>
          <a:fillRef idx="1">
            <a:schemeClr val="lt1"/>
          </a:fillRef>
          <a:effectRef idx="0">
            <a:schemeClr val="dk1"/>
          </a:effectRef>
          <a:fontRef idx="minor">
            <a:schemeClr val="dk1"/>
          </a:fontRef>
        </p:style>
        <p:txBody>
          <a:bodyPr>
            <a:normAutofit/>
          </a:bodyPr>
          <a:lstStyle/>
          <a:p>
            <a:endParaRPr lang="bg-BG" sz="2400" b="1"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NATIONAL PROGRAM FOR PREVENTION AND CONTROL OF VECTOR BORNE  TRANSMISSIVE DISEASES</a:t>
            </a:r>
          </a:p>
          <a:p>
            <a:r>
              <a:rPr lang="en-US" sz="2400" b="1" dirty="0" smtClean="0">
                <a:latin typeface="Times New Roman" pitchFamily="18" charset="0"/>
                <a:cs typeface="Times New Roman" pitchFamily="18" charset="0"/>
              </a:rPr>
              <a:t>2014-2018</a:t>
            </a:r>
            <a:endParaRPr lang="bg-BG" sz="2400" b="1" dirty="0" smtClean="0">
              <a:latin typeface="Times New Roman" pitchFamily="18" charset="0"/>
              <a:cs typeface="Times New Roman" pitchFamily="18" charset="0"/>
            </a:endParaRPr>
          </a:p>
          <a:p>
            <a:endParaRPr lang="bg-BG" sz="24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Dr Sonia Jordanova, </a:t>
            </a:r>
            <a:r>
              <a:rPr lang="en-US" sz="2000" b="1" dirty="0">
                <a:latin typeface="Times New Roman" pitchFamily="18" charset="0"/>
                <a:cs typeface="Times New Roman" pitchFamily="18" charset="0"/>
              </a:rPr>
              <a:t>C</a:t>
            </a:r>
            <a:r>
              <a:rPr lang="en-US" sz="2000" b="1" dirty="0" smtClean="0">
                <a:latin typeface="Times New Roman" pitchFamily="18" charset="0"/>
                <a:cs typeface="Times New Roman" pitchFamily="18" charset="0"/>
              </a:rPr>
              <a:t>hief expert, Ministry of health</a:t>
            </a:r>
          </a:p>
          <a:p>
            <a:r>
              <a:rPr lang="en-US" sz="2000" b="1" dirty="0" smtClean="0">
                <a:latin typeface="Times New Roman" pitchFamily="18" charset="0"/>
                <a:cs typeface="Times New Roman" pitchFamily="18" charset="0"/>
              </a:rPr>
              <a:t>22-23 April 2015, </a:t>
            </a:r>
            <a:r>
              <a:rPr lang="en-US" sz="2000" b="1" dirty="0" err="1" smtClean="0">
                <a:latin typeface="Times New Roman" pitchFamily="18" charset="0"/>
                <a:cs typeface="Times New Roman" pitchFamily="18" charset="0"/>
              </a:rPr>
              <a:t>Razlog</a:t>
            </a:r>
            <a:endParaRPr lang="bg-BG" sz="2000" b="1" dirty="0" smtClean="0">
              <a:latin typeface="Times New Roman" pitchFamily="18" charset="0"/>
              <a:cs typeface="Times New Roman" pitchFamily="18" charset="0"/>
            </a:endParaRPr>
          </a:p>
          <a:p>
            <a:endParaRPr lang="bg-BG" sz="2400" b="1"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2657"/>
            <a:ext cx="7772400" cy="648071"/>
          </a:xfrm>
        </p:spPr>
        <p:txBody>
          <a:bodyPr>
            <a:normAutofit fontScale="90000"/>
          </a:bodyPr>
          <a:lstStyle/>
          <a:p>
            <a:r>
              <a:rPr lang="en-US" sz="2400" b="1" dirty="0" smtClean="0">
                <a:solidFill>
                  <a:srgbClr val="0070C0"/>
                </a:solidFill>
                <a:latin typeface="Times New Roman" pitchFamily="18" charset="0"/>
                <a:cs typeface="Times New Roman" pitchFamily="18" charset="0"/>
              </a:rPr>
              <a:t>CONCLUSIONS</a:t>
            </a:r>
            <a:br>
              <a:rPr lang="en-US" sz="2400" b="1" dirty="0" smtClean="0">
                <a:solidFill>
                  <a:srgbClr val="0070C0"/>
                </a:solidFill>
                <a:latin typeface="Times New Roman" pitchFamily="18" charset="0"/>
                <a:cs typeface="Times New Roman" pitchFamily="18" charset="0"/>
              </a:rPr>
            </a:br>
            <a:endParaRPr lang="bg-BG" sz="2400" dirty="0"/>
          </a:p>
        </p:txBody>
      </p:sp>
      <p:sp>
        <p:nvSpPr>
          <p:cNvPr id="3" name="Subtitle 2"/>
          <p:cNvSpPr>
            <a:spLocks noGrp="1"/>
          </p:cNvSpPr>
          <p:nvPr>
            <p:ph type="subTitle" idx="1"/>
          </p:nvPr>
        </p:nvSpPr>
        <p:spPr>
          <a:xfrm>
            <a:off x="683568" y="836712"/>
            <a:ext cx="7776864" cy="5760640"/>
          </a:xfrm>
        </p:spPr>
        <p:txBody>
          <a:bodyPr>
            <a:noAutofit/>
          </a:bodyPr>
          <a:lstStyle/>
          <a:p>
            <a:pPr algn="just"/>
            <a:endParaRPr lang="en-US" sz="1800" b="1" dirty="0" smtClean="0">
              <a:latin typeface="Times New Roman" pitchFamily="18" charset="0"/>
              <a:cs typeface="Times New Roman" pitchFamily="18" charset="0"/>
            </a:endParaRPr>
          </a:p>
          <a:p>
            <a:pPr algn="just"/>
            <a:r>
              <a:rPr lang="en-US" sz="1800" b="1" dirty="0" smtClean="0">
                <a:latin typeface="Times New Roman" pitchFamily="18" charset="0"/>
                <a:cs typeface="Times New Roman" pitchFamily="18" charset="0"/>
              </a:rPr>
              <a:t>In spite of the good results we are  still facing some problems:</a:t>
            </a:r>
            <a:endParaRPr lang="bg-BG" sz="1800" b="1" dirty="0" smtClean="0">
              <a:latin typeface="Times New Roman" pitchFamily="18" charset="0"/>
              <a:cs typeface="Times New Roman" pitchFamily="18" charset="0"/>
            </a:endParaRPr>
          </a:p>
          <a:p>
            <a:pPr marL="285750" indent="-285750" algn="just">
              <a:buFont typeface="Arial" panose="020B0604020202020204" pitchFamily="34" charset="0"/>
              <a:buChar char="•"/>
            </a:pPr>
            <a:r>
              <a:rPr lang="en-US" sz="1800" dirty="0" smtClean="0">
                <a:latin typeface="Times New Roman" pitchFamily="18" charset="0"/>
                <a:cs typeface="Times New Roman" pitchFamily="18" charset="0"/>
              </a:rPr>
              <a:t>The climate changes cause  biotope mutations of the reservoirs and vectors and lead to increased  populations</a:t>
            </a:r>
            <a:endParaRPr lang="bg-BG" sz="1800" dirty="0" smtClean="0">
              <a:latin typeface="Times New Roman" pitchFamily="18" charset="0"/>
              <a:cs typeface="Times New Roman" pitchFamily="18" charset="0"/>
            </a:endParaRPr>
          </a:p>
          <a:p>
            <a:pPr marL="285750" indent="-285750" algn="just">
              <a:buFont typeface="Arial" panose="020B0604020202020204" pitchFamily="34" charset="0"/>
              <a:buChar char="•"/>
            </a:pPr>
            <a:r>
              <a:rPr lang="en-US" sz="1800" dirty="0" smtClean="0">
                <a:latin typeface="Times New Roman" pitchFamily="18" charset="0"/>
                <a:cs typeface="Times New Roman" pitchFamily="18" charset="0"/>
              </a:rPr>
              <a:t>The increased human out of door activities lead to growth of contacts with vectors and increased risk of vector borne diseases</a:t>
            </a:r>
            <a:endParaRPr lang="bg-BG" sz="1800" dirty="0" smtClean="0">
              <a:latin typeface="Times New Roman" pitchFamily="18" charset="0"/>
              <a:cs typeface="Times New Roman" pitchFamily="18" charset="0"/>
            </a:endParaRPr>
          </a:p>
          <a:p>
            <a:pPr marL="285750" indent="-285750" algn="just">
              <a:buFont typeface="Arial" panose="020B0604020202020204" pitchFamily="34" charset="0"/>
              <a:buChar char="•"/>
            </a:pPr>
            <a:r>
              <a:rPr lang="en-US" sz="1800" dirty="0" smtClean="0">
                <a:latin typeface="Times New Roman" pitchFamily="18" charset="0"/>
                <a:cs typeface="Times New Roman" pitchFamily="18" charset="0"/>
              </a:rPr>
              <a:t>Epidemiological data show that recently the urban population also develops illness because of unlimited access to roaming animals (dogs), adverse and unhealthy field work, and limited application of DD measures</a:t>
            </a:r>
          </a:p>
          <a:p>
            <a:pPr marL="285750" indent="-285750" algn="just">
              <a:buFont typeface="Arial" panose="020B0604020202020204" pitchFamily="34" charset="0"/>
              <a:buChar char="•"/>
            </a:pPr>
            <a:r>
              <a:rPr lang="en-US" sz="1800" dirty="0" smtClean="0">
                <a:latin typeface="Times New Roman" pitchFamily="18" charset="0"/>
                <a:cs typeface="Times New Roman" pitchFamily="18" charset="0"/>
              </a:rPr>
              <a:t>The  contamination risk in humans is dependent to a high degree on the density of tick population, the presence of competent hosts and reservoirs which  vary geographically</a:t>
            </a:r>
            <a:r>
              <a:rPr lang="bg-BG" sz="1800" dirty="0" smtClean="0">
                <a:latin typeface="Times New Roman" pitchFamily="18" charset="0"/>
                <a:cs typeface="Times New Roman" pitchFamily="18" charset="0"/>
              </a:rPr>
              <a:t> </a:t>
            </a:r>
            <a:endParaRPr lang="en-US" sz="1800" dirty="0" smtClean="0">
              <a:latin typeface="Times New Roman" pitchFamily="18" charset="0"/>
              <a:cs typeface="Times New Roman" pitchFamily="18" charset="0"/>
            </a:endParaRPr>
          </a:p>
          <a:p>
            <a:pPr marL="285750" indent="-285750" algn="just">
              <a:buFont typeface="Arial" panose="020B0604020202020204" pitchFamily="34" charset="0"/>
              <a:buChar char="•"/>
            </a:pPr>
            <a:r>
              <a:rPr lang="en-US" sz="1800" dirty="0" smtClean="0">
                <a:latin typeface="Times New Roman" pitchFamily="18" charset="0"/>
                <a:cs typeface="Times New Roman" pitchFamily="18" charset="0"/>
              </a:rPr>
              <a:t>Still the percentage of  undiagnosed  cases is high</a:t>
            </a:r>
            <a:r>
              <a:rPr lang="bg-BG" sz="1800" dirty="0" smtClean="0">
                <a:latin typeface="Times New Roman" pitchFamily="18" charset="0"/>
                <a:cs typeface="Times New Roman" pitchFamily="18" charset="0"/>
              </a:rPr>
              <a:t>. </a:t>
            </a:r>
          </a:p>
          <a:p>
            <a:pPr marL="285750" indent="-285750" algn="just">
              <a:buFont typeface="Arial" panose="020B0604020202020204" pitchFamily="34" charset="0"/>
              <a:buChar char="•"/>
            </a:pPr>
            <a:r>
              <a:rPr lang="bg-BG"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The etiological diagnosis of tick borne transmissive diseases and the implementation of effective measures in settlements as well as destroying  the  biotopes are of utmost importance</a:t>
            </a:r>
            <a:endParaRPr lang="bg-BG" sz="1800" dirty="0" smtClean="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0649"/>
            <a:ext cx="7772400" cy="864095"/>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US" sz="2800" dirty="0">
                <a:latin typeface="Times New Roman" pitchFamily="18" charset="0"/>
                <a:cs typeface="Times New Roman" pitchFamily="18" charset="0"/>
              </a:rPr>
              <a:t>MINISTRY OF HEALTH OF BULGARIA</a:t>
            </a:r>
            <a:endParaRPr lang="bg-BG" sz="2800" dirty="0"/>
          </a:p>
        </p:txBody>
      </p:sp>
      <p:sp>
        <p:nvSpPr>
          <p:cNvPr id="3" name="Subtitle 2"/>
          <p:cNvSpPr>
            <a:spLocks noGrp="1"/>
          </p:cNvSpPr>
          <p:nvPr>
            <p:ph type="subTitle" idx="1"/>
          </p:nvPr>
        </p:nvSpPr>
        <p:spPr>
          <a:xfrm>
            <a:off x="899592" y="1340768"/>
            <a:ext cx="7344816" cy="4298032"/>
          </a:xfrm>
        </p:spPr>
        <p:txBody>
          <a:bodyPr>
            <a:normAutofit fontScale="92500" lnSpcReduction="10000"/>
          </a:bodyPr>
          <a:lstStyle/>
          <a:p>
            <a:r>
              <a:rPr lang="en-US" sz="2400" b="1" dirty="0" smtClean="0">
                <a:latin typeface="Times New Roman" pitchFamily="18" charset="0"/>
                <a:cs typeface="Times New Roman" pitchFamily="18" charset="0"/>
              </a:rPr>
              <a:t>PREREQUISITES FOR DEVELOPMENT OF THE NATIONAL PROGRAM</a:t>
            </a:r>
            <a:endParaRPr lang="bg-BG" sz="2400" b="1" dirty="0" smtClean="0">
              <a:latin typeface="Times New Roman" pitchFamily="18" charset="0"/>
              <a:cs typeface="Times New Roman" pitchFamily="18" charset="0"/>
            </a:endParaRPr>
          </a:p>
          <a:p>
            <a:pPr algn="just"/>
            <a:r>
              <a:rPr lang="bg-BG" sz="2400" dirty="0" smtClean="0"/>
              <a:t>1. </a:t>
            </a:r>
            <a:r>
              <a:rPr lang="en-US" sz="2400" dirty="0">
                <a:latin typeface="Times New Roman" pitchFamily="18" charset="0"/>
                <a:cs typeface="Times New Roman" pitchFamily="18" charset="0"/>
              </a:rPr>
              <a:t>The climate changes </a:t>
            </a:r>
            <a:r>
              <a:rPr lang="en-US" sz="2400" dirty="0" smtClean="0">
                <a:latin typeface="Times New Roman" pitchFamily="18" charset="0"/>
                <a:cs typeface="Times New Roman" pitchFamily="18" charset="0"/>
              </a:rPr>
              <a:t>globally and their influence over the </a:t>
            </a:r>
            <a:r>
              <a:rPr lang="en-US" sz="2400" dirty="0">
                <a:latin typeface="Times New Roman" pitchFamily="18" charset="0"/>
                <a:cs typeface="Times New Roman" pitchFamily="18" charset="0"/>
              </a:rPr>
              <a:t>reservoirs and vectors </a:t>
            </a:r>
            <a:r>
              <a:rPr lang="en-US" sz="2400" dirty="0" smtClean="0">
                <a:latin typeface="Times New Roman" pitchFamily="18" charset="0"/>
                <a:cs typeface="Times New Roman" pitchFamily="18" charset="0"/>
              </a:rPr>
              <a:t> - morbidity dynamics</a:t>
            </a:r>
            <a:endParaRPr lang="bg-BG" sz="2400" dirty="0">
              <a:latin typeface="Times New Roman" pitchFamily="18" charset="0"/>
              <a:cs typeface="Times New Roman" pitchFamily="18" charset="0"/>
            </a:endParaRPr>
          </a:p>
          <a:p>
            <a:pPr lvl="0" algn="l" hangingPunct="0"/>
            <a:r>
              <a:rPr lang="bg-BG" sz="2400" dirty="0" smtClean="0">
                <a:latin typeface="Times New Roman" pitchFamily="18" charset="0"/>
                <a:cs typeface="Times New Roman" pitchFamily="18" charset="0"/>
              </a:rPr>
              <a:t>2. </a:t>
            </a:r>
            <a:r>
              <a:rPr lang="en-US" sz="2400" dirty="0" smtClean="0">
                <a:latin typeface="Times New Roman" pitchFamily="18" charset="0"/>
                <a:cs typeface="Times New Roman" pitchFamily="18" charset="0"/>
              </a:rPr>
              <a:t>New emerging vector borne transmissive diseases</a:t>
            </a:r>
            <a:endParaRPr lang="bg-BG" sz="2400" dirty="0" smtClean="0">
              <a:latin typeface="Times New Roman" pitchFamily="18" charset="0"/>
              <a:cs typeface="Times New Roman" pitchFamily="18" charset="0"/>
            </a:endParaRPr>
          </a:p>
          <a:p>
            <a:pPr lvl="0" algn="l" hangingPunct="0"/>
            <a:r>
              <a:rPr lang="bg-BG" sz="2400" dirty="0" smtClean="0">
                <a:latin typeface="Times New Roman" pitchFamily="18" charset="0"/>
                <a:cs typeface="Times New Roman" pitchFamily="18" charset="0"/>
              </a:rPr>
              <a:t> 3. </a:t>
            </a:r>
            <a:r>
              <a:rPr lang="en-US" sz="2400" dirty="0" smtClean="0">
                <a:latin typeface="Times New Roman" pitchFamily="18" charset="0"/>
                <a:cs typeface="Times New Roman" pitchFamily="18" charset="0"/>
              </a:rPr>
              <a:t>Conducting of focused preventive  epidemiological and epizootic measures aiming at decrease of vectors population in settlements</a:t>
            </a:r>
          </a:p>
          <a:p>
            <a:pPr lvl="0" algn="l" hangingPunct="0"/>
            <a:r>
              <a:rPr lang="bg-BG" sz="2400" dirty="0" smtClean="0">
                <a:latin typeface="Times New Roman" pitchFamily="18" charset="0"/>
                <a:cs typeface="Times New Roman" pitchFamily="18" charset="0"/>
              </a:rPr>
              <a:t>4. </a:t>
            </a:r>
            <a:r>
              <a:rPr lang="en-US" sz="2400" dirty="0" smtClean="0">
                <a:latin typeface="Times New Roman" pitchFamily="18" charset="0"/>
                <a:cs typeface="Times New Roman" pitchFamily="18" charset="0"/>
              </a:rPr>
              <a:t>Maintenance of integrated epidemiological, veterinary and entomological surveillance of vector borne transmissive diseases</a:t>
            </a:r>
            <a:r>
              <a:rPr lang="bg-BG" sz="2400" dirty="0" smtClean="0">
                <a:latin typeface="Times New Roman" pitchFamily="18" charset="0"/>
                <a:cs typeface="Times New Roman" pitchFamily="18" charset="0"/>
              </a:rPr>
              <a:t> </a:t>
            </a:r>
          </a:p>
          <a:p>
            <a:pPr lvl="0" algn="l" hangingPunct="0"/>
            <a:r>
              <a:rPr lang="bg-BG" sz="2400" dirty="0" smtClean="0">
                <a:latin typeface="Times New Roman" pitchFamily="18" charset="0"/>
                <a:cs typeface="Times New Roman" pitchFamily="18" charset="0"/>
              </a:rPr>
              <a:t>5. </a:t>
            </a:r>
            <a:r>
              <a:rPr lang="en-US" sz="2400" dirty="0" smtClean="0">
                <a:latin typeface="Times New Roman" pitchFamily="18" charset="0"/>
                <a:cs typeface="Times New Roman" pitchFamily="18" charset="0"/>
              </a:rPr>
              <a:t>Full detection of human and animal cases</a:t>
            </a:r>
            <a:endParaRPr lang="bg-BG" sz="24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620689"/>
            <a:ext cx="7772400" cy="720079"/>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US" sz="2800" dirty="0">
                <a:latin typeface="Times New Roman" pitchFamily="18" charset="0"/>
                <a:cs typeface="Times New Roman" pitchFamily="18" charset="0"/>
              </a:rPr>
              <a:t>MINISTRY OF HEALTH OF BULGARIA</a:t>
            </a:r>
            <a:endParaRPr lang="bg-BG" sz="2800" dirty="0">
              <a:latin typeface="Times New Roman" pitchFamily="18" charset="0"/>
              <a:cs typeface="Times New Roman" pitchFamily="18" charset="0"/>
            </a:endParaRPr>
          </a:p>
        </p:txBody>
      </p:sp>
      <p:sp>
        <p:nvSpPr>
          <p:cNvPr id="3" name="Subtitle 2"/>
          <p:cNvSpPr>
            <a:spLocks noGrp="1"/>
          </p:cNvSpPr>
          <p:nvPr>
            <p:ph type="subTitle" idx="1"/>
          </p:nvPr>
        </p:nvSpPr>
        <p:spPr>
          <a:xfrm>
            <a:off x="971600" y="1340768"/>
            <a:ext cx="7272808" cy="4752528"/>
          </a:xfrm>
        </p:spPr>
        <p:txBody>
          <a:bodyPr>
            <a:normAutofit fontScale="70000" lnSpcReduction="20000"/>
          </a:bodyPr>
          <a:lstStyle/>
          <a:p>
            <a:r>
              <a:rPr lang="en-US" b="1" dirty="0" smtClean="0">
                <a:latin typeface="Times New Roman" pitchFamily="18" charset="0"/>
                <a:cs typeface="Times New Roman" pitchFamily="18" charset="0"/>
              </a:rPr>
              <a:t>PROGRAM GOALS</a:t>
            </a:r>
            <a:endParaRPr lang="bg-BG" b="1" dirty="0">
              <a:latin typeface="Times New Roman" pitchFamily="18" charset="0"/>
              <a:cs typeface="Times New Roman" pitchFamily="18" charset="0"/>
            </a:endParaRPr>
          </a:p>
          <a:p>
            <a:pPr algn="l"/>
            <a:r>
              <a:rPr lang="en-US" b="1" dirty="0" smtClean="0">
                <a:latin typeface="Times New Roman" pitchFamily="18" charset="0"/>
                <a:cs typeface="Times New Roman" pitchFamily="18" charset="0"/>
              </a:rPr>
              <a:t>Strategic goal</a:t>
            </a:r>
            <a:endParaRPr lang="bg-BG" dirty="0">
              <a:latin typeface="Times New Roman" pitchFamily="18" charset="0"/>
              <a:cs typeface="Times New Roman" pitchFamily="18" charset="0"/>
            </a:endParaRPr>
          </a:p>
          <a:p>
            <a:pPr algn="just" hangingPunct="0"/>
            <a:r>
              <a:rPr lang="bg-BG" dirty="0">
                <a:latin typeface="Times New Roman" pitchFamily="18" charset="0"/>
                <a:cs typeface="Times New Roman" pitchFamily="18" charset="0"/>
              </a:rPr>
              <a:t>     </a:t>
            </a:r>
            <a:r>
              <a:rPr lang="en-US" dirty="0" smtClean="0">
                <a:latin typeface="Times New Roman" pitchFamily="18" charset="0"/>
                <a:cs typeface="Times New Roman" pitchFamily="18" charset="0"/>
              </a:rPr>
              <a:t>Decrease of morbidity and mortality rates due to vector borne transmissive diseases  and bringing them to sporadic cases.  Reducing the lethality within the country</a:t>
            </a:r>
          </a:p>
          <a:p>
            <a:pPr algn="just" hangingPunct="0"/>
            <a:r>
              <a:rPr lang="en-US" b="1" dirty="0" smtClean="0">
                <a:latin typeface="Times New Roman" pitchFamily="18" charset="0"/>
                <a:cs typeface="Times New Roman" pitchFamily="18" charset="0"/>
              </a:rPr>
              <a:t>Operational goal</a:t>
            </a:r>
            <a:endParaRPr lang="bg-BG" dirty="0">
              <a:latin typeface="Times New Roman" pitchFamily="18" charset="0"/>
              <a:cs typeface="Times New Roman" pitchFamily="18" charset="0"/>
            </a:endParaRPr>
          </a:p>
          <a:p>
            <a:pPr algn="just" hangingPunct="0"/>
            <a:r>
              <a:rPr lang="bg-BG" dirty="0">
                <a:latin typeface="Times New Roman" pitchFamily="18" charset="0"/>
                <a:cs typeface="Times New Roman" pitchFamily="18" charset="0"/>
              </a:rPr>
              <a:t>     </a:t>
            </a:r>
            <a:r>
              <a:rPr lang="bg-BG"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Achievement of integrated epidemiological, veterinary and biological surveillance of vector borne transmissive diseases</a:t>
            </a:r>
            <a:r>
              <a:rPr lang="bg-BG" dirty="0" smtClean="0">
                <a:latin typeface="Times New Roman" pitchFamily="18" charset="0"/>
                <a:cs typeface="Times New Roman" pitchFamily="18" charset="0"/>
              </a:rPr>
              <a:t> </a:t>
            </a:r>
          </a:p>
          <a:p>
            <a:pPr algn="just" hangingPunct="0"/>
            <a:r>
              <a:rPr lang="bg-BG"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Conducting focused preventive epidemiological and epizootic measures aiming at decrease of vector populations in settlements</a:t>
            </a:r>
            <a:r>
              <a:rPr lang="ru-RU" dirty="0" smtClean="0">
                <a:latin typeface="Times New Roman" pitchFamily="18" charset="0"/>
                <a:cs typeface="Times New Roman" pitchFamily="18" charset="0"/>
              </a:rPr>
              <a:t>.</a:t>
            </a:r>
            <a:r>
              <a:rPr lang="bg-BG" dirty="0" smtClean="0">
                <a:latin typeface="Times New Roman" pitchFamily="18" charset="0"/>
                <a:cs typeface="Times New Roman" pitchFamily="18" charset="0"/>
              </a:rPr>
              <a:t> </a:t>
            </a:r>
          </a:p>
          <a:p>
            <a:pPr algn="just" hangingPunct="0"/>
            <a:r>
              <a:rPr lang="bg-BG"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Establishing a stable trend of reducing</a:t>
            </a:r>
            <a:r>
              <a:rPr lang="bg-BG"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morbidity and mortality and progressive decrease of people having vector bite (ticks and mosquitos)</a:t>
            </a:r>
            <a:endParaRPr lang="bg-BG"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4705"/>
            <a:ext cx="7772400" cy="864095"/>
          </a:xfrm>
        </p:spPr>
        <p:txBody>
          <a:bodyPr>
            <a:normAutofit/>
          </a:bodyPr>
          <a:lstStyle/>
          <a:p>
            <a:r>
              <a:rPr lang="en-US" sz="3200" dirty="0" smtClean="0">
                <a:latin typeface="Times New Roman" pitchFamily="18" charset="0"/>
                <a:cs typeface="Times New Roman" pitchFamily="18" charset="0"/>
              </a:rPr>
              <a:t>MINISTRY OF HEALTH OF BULGARIA</a:t>
            </a:r>
            <a:endParaRPr lang="bg-BG" sz="3200" dirty="0"/>
          </a:p>
        </p:txBody>
      </p:sp>
      <p:sp>
        <p:nvSpPr>
          <p:cNvPr id="3" name="Subtitle 2"/>
          <p:cNvSpPr>
            <a:spLocks noGrp="1"/>
          </p:cNvSpPr>
          <p:nvPr>
            <p:ph type="subTitle" idx="1"/>
          </p:nvPr>
        </p:nvSpPr>
        <p:spPr>
          <a:xfrm>
            <a:off x="1043608" y="1628800"/>
            <a:ext cx="6984776" cy="4010000"/>
          </a:xfrm>
        </p:spPr>
        <p:txBody>
          <a:bodyPr>
            <a:normAutofit fontScale="47500" lnSpcReduction="20000"/>
          </a:bodyPr>
          <a:lstStyle/>
          <a:p>
            <a:pPr algn="l"/>
            <a:r>
              <a:rPr lang="en-US" sz="4500" b="1" dirty="0" smtClean="0">
                <a:latin typeface="Times New Roman" pitchFamily="18" charset="0"/>
                <a:cs typeface="Times New Roman" pitchFamily="18" charset="0"/>
              </a:rPr>
              <a:t>Crimean Congo </a:t>
            </a:r>
            <a:r>
              <a:rPr lang="en-US" sz="4500" b="1" dirty="0" err="1" smtClean="0">
                <a:latin typeface="Times New Roman" pitchFamily="18" charset="0"/>
                <a:cs typeface="Times New Roman" pitchFamily="18" charset="0"/>
              </a:rPr>
              <a:t>haemorrhagic</a:t>
            </a:r>
            <a:r>
              <a:rPr lang="en-US" sz="4500" b="1" dirty="0" smtClean="0">
                <a:latin typeface="Times New Roman" pitchFamily="18" charset="0"/>
                <a:cs typeface="Times New Roman" pitchFamily="18" charset="0"/>
              </a:rPr>
              <a:t> fever</a:t>
            </a:r>
            <a:endParaRPr lang="bg-BG" sz="4500" b="1" dirty="0" smtClean="0">
              <a:latin typeface="Times New Roman" pitchFamily="18" charset="0"/>
              <a:cs typeface="Times New Roman" pitchFamily="18" charset="0"/>
            </a:endParaRPr>
          </a:p>
          <a:p>
            <a:pPr algn="l"/>
            <a:r>
              <a:rPr lang="en-US" sz="4500" b="1" dirty="0" err="1" smtClean="0">
                <a:latin typeface="Times New Roman" pitchFamily="18" charset="0"/>
                <a:cs typeface="Times New Roman" pitchFamily="18" charset="0"/>
              </a:rPr>
              <a:t>Haemorrhagic</a:t>
            </a:r>
            <a:r>
              <a:rPr lang="en-US" sz="4500" b="1" dirty="0" smtClean="0">
                <a:latin typeface="Times New Roman" pitchFamily="18" charset="0"/>
                <a:cs typeface="Times New Roman" pitchFamily="18" charset="0"/>
              </a:rPr>
              <a:t> fever with renal syndrome</a:t>
            </a:r>
            <a:endParaRPr lang="bg-BG" sz="4500" b="1" dirty="0" smtClean="0">
              <a:latin typeface="Times New Roman" pitchFamily="18" charset="0"/>
              <a:cs typeface="Times New Roman" pitchFamily="18" charset="0"/>
            </a:endParaRPr>
          </a:p>
          <a:p>
            <a:pPr algn="l"/>
            <a:r>
              <a:rPr lang="en-US" sz="4500" b="1" dirty="0" smtClean="0">
                <a:latin typeface="Times New Roman" pitchFamily="18" charset="0"/>
                <a:cs typeface="Times New Roman" pitchFamily="18" charset="0"/>
              </a:rPr>
              <a:t>Tularemia</a:t>
            </a:r>
            <a:endParaRPr lang="bg-BG" sz="4500" b="1" dirty="0" smtClean="0">
              <a:latin typeface="Times New Roman" pitchFamily="18" charset="0"/>
              <a:cs typeface="Times New Roman" pitchFamily="18" charset="0"/>
            </a:endParaRPr>
          </a:p>
          <a:p>
            <a:pPr algn="l"/>
            <a:r>
              <a:rPr lang="en-US" sz="4500" b="1" dirty="0" smtClean="0">
                <a:latin typeface="Times New Roman" pitchFamily="18" charset="0"/>
                <a:cs typeface="Times New Roman" pitchFamily="18" charset="0"/>
              </a:rPr>
              <a:t>Q-fever</a:t>
            </a:r>
            <a:endParaRPr lang="bg-BG" sz="4500" b="1" dirty="0" smtClean="0">
              <a:latin typeface="Times New Roman" pitchFamily="18" charset="0"/>
              <a:cs typeface="Times New Roman" pitchFamily="18" charset="0"/>
            </a:endParaRPr>
          </a:p>
          <a:p>
            <a:pPr algn="l"/>
            <a:r>
              <a:rPr lang="en-US" sz="4500" b="1" dirty="0" smtClean="0">
                <a:latin typeface="Times New Roman" pitchFamily="18" charset="0"/>
                <a:cs typeface="Times New Roman" pitchFamily="18" charset="0"/>
              </a:rPr>
              <a:t>Lyme </a:t>
            </a:r>
            <a:r>
              <a:rPr lang="en-US" sz="4500" b="1" dirty="0" err="1" smtClean="0">
                <a:latin typeface="Times New Roman" pitchFamily="18" charset="0"/>
                <a:cs typeface="Times New Roman" pitchFamily="18" charset="0"/>
              </a:rPr>
              <a:t>Borreliosis</a:t>
            </a:r>
            <a:r>
              <a:rPr lang="en-US" sz="4500" b="1" dirty="0" smtClean="0">
                <a:latin typeface="Times New Roman" pitchFamily="18" charset="0"/>
                <a:cs typeface="Times New Roman" pitchFamily="18" charset="0"/>
              </a:rPr>
              <a:t> </a:t>
            </a:r>
            <a:endParaRPr lang="bg-BG" sz="4500" b="1" dirty="0" smtClean="0">
              <a:latin typeface="Times New Roman" pitchFamily="18" charset="0"/>
              <a:cs typeface="Times New Roman" pitchFamily="18" charset="0"/>
            </a:endParaRPr>
          </a:p>
          <a:p>
            <a:pPr algn="l"/>
            <a:r>
              <a:rPr lang="en-US" sz="4500" b="1" dirty="0" err="1" smtClean="0">
                <a:latin typeface="Times New Roman" pitchFamily="18" charset="0"/>
                <a:cs typeface="Times New Roman" pitchFamily="18" charset="0"/>
              </a:rPr>
              <a:t>Rickettsiosis</a:t>
            </a:r>
            <a:r>
              <a:rPr lang="en-US" sz="4500" b="1" dirty="0" smtClean="0">
                <a:latin typeface="Times New Roman" pitchFamily="18" charset="0"/>
                <a:cs typeface="Times New Roman" pitchFamily="18" charset="0"/>
              </a:rPr>
              <a:t> </a:t>
            </a:r>
            <a:r>
              <a:rPr lang="en-US" sz="4500" b="1" dirty="0" err="1" smtClean="0">
                <a:latin typeface="Times New Roman" pitchFamily="18" charset="0"/>
                <a:cs typeface="Times New Roman" pitchFamily="18" charset="0"/>
              </a:rPr>
              <a:t>marsiliensis</a:t>
            </a:r>
            <a:r>
              <a:rPr lang="ru-RU" sz="4500" b="1" dirty="0" smtClean="0">
                <a:latin typeface="Times New Roman" pitchFamily="18" charset="0"/>
                <a:cs typeface="Times New Roman" pitchFamily="18" charset="0"/>
              </a:rPr>
              <a:t> </a:t>
            </a:r>
            <a:endParaRPr lang="en-US" sz="4500" b="1" dirty="0" smtClean="0">
              <a:latin typeface="Times New Roman" pitchFamily="18" charset="0"/>
              <a:cs typeface="Times New Roman" pitchFamily="18" charset="0"/>
            </a:endParaRPr>
          </a:p>
          <a:p>
            <a:pPr algn="l"/>
            <a:r>
              <a:rPr lang="en-US" sz="4500" b="1" dirty="0" smtClean="0">
                <a:latin typeface="Times New Roman" pitchFamily="18" charset="0"/>
                <a:cs typeface="Times New Roman" pitchFamily="18" charset="0"/>
              </a:rPr>
              <a:t>West Nile fever</a:t>
            </a:r>
          </a:p>
          <a:p>
            <a:pPr algn="l"/>
            <a:r>
              <a:rPr lang="en-US" sz="4500" b="1" dirty="0" smtClean="0">
                <a:latin typeface="Times New Roman" pitchFamily="18" charset="0"/>
                <a:cs typeface="Times New Roman" pitchFamily="18" charset="0"/>
              </a:rPr>
              <a:t>Encephalitis </a:t>
            </a:r>
            <a:r>
              <a:rPr lang="en-US" sz="4500" b="1" dirty="0" err="1" smtClean="0">
                <a:latin typeface="Times New Roman" pitchFamily="18" charset="0"/>
                <a:cs typeface="Times New Roman" pitchFamily="18" charset="0"/>
              </a:rPr>
              <a:t>ixodica</a:t>
            </a:r>
            <a:endParaRPr lang="ru-RU" sz="4500" b="1" dirty="0" smtClean="0">
              <a:latin typeface="Times New Roman" pitchFamily="18" charset="0"/>
              <a:cs typeface="Times New Roman" pitchFamily="18" charset="0"/>
            </a:endParaRPr>
          </a:p>
          <a:p>
            <a:pPr algn="l"/>
            <a:r>
              <a:rPr lang="en-US" sz="4500" b="1" dirty="0" err="1" smtClean="0">
                <a:latin typeface="Times New Roman" pitchFamily="18" charset="0"/>
                <a:cs typeface="Times New Roman" pitchFamily="18" charset="0"/>
              </a:rPr>
              <a:t>Leischmaniosis</a:t>
            </a:r>
            <a:r>
              <a:rPr lang="en-US" sz="4500" b="1" dirty="0" smtClean="0">
                <a:latin typeface="Times New Roman" pitchFamily="18" charset="0"/>
                <a:cs typeface="Times New Roman" pitchFamily="18" charset="0"/>
              </a:rPr>
              <a:t> </a:t>
            </a:r>
            <a:r>
              <a:rPr lang="en-US" sz="4500" b="1" dirty="0" err="1" smtClean="0">
                <a:latin typeface="Times New Roman" pitchFamily="18" charset="0"/>
                <a:cs typeface="Times New Roman" pitchFamily="18" charset="0"/>
              </a:rPr>
              <a:t>visceralis</a:t>
            </a:r>
            <a:endParaRPr lang="en-US" sz="4500" b="1" dirty="0" smtClean="0">
              <a:latin typeface="Times New Roman" pitchFamily="18" charset="0"/>
              <a:cs typeface="Times New Roman" pitchFamily="18" charset="0"/>
            </a:endParaRPr>
          </a:p>
          <a:p>
            <a:pPr algn="l"/>
            <a:r>
              <a:rPr lang="en-US" sz="4500" b="1" dirty="0" smtClean="0">
                <a:latin typeface="Times New Roman" pitchFamily="18" charset="0"/>
                <a:cs typeface="Times New Roman" pitchFamily="18" charset="0"/>
              </a:rPr>
              <a:t>Malaria</a:t>
            </a:r>
            <a:r>
              <a:rPr lang="bg-BG" sz="4500" dirty="0" smtClean="0">
                <a:latin typeface="Times New Roman" pitchFamily="18" charset="0"/>
                <a:cs typeface="Times New Roman" pitchFamily="18" charset="0"/>
              </a:rPr>
              <a:t/>
            </a:r>
            <a:br>
              <a:rPr lang="bg-BG" sz="4500" dirty="0" smtClean="0">
                <a:latin typeface="Times New Roman" pitchFamily="18" charset="0"/>
                <a:cs typeface="Times New Roman" pitchFamily="18" charset="0"/>
              </a:rPr>
            </a:br>
            <a:endParaRPr lang="bg-BG" sz="4500" b="1" dirty="0" smtClean="0">
              <a:latin typeface="Times New Roman" pitchFamily="18" charset="0"/>
              <a:cs typeface="Times New Roman" pitchFamily="18" charset="0"/>
            </a:endParaRPr>
          </a:p>
          <a:p>
            <a:pPr algn="l"/>
            <a:r>
              <a:rPr lang="bg-BG" sz="2400" b="1" dirty="0" smtClean="0">
                <a:latin typeface="Times New Roman" pitchFamily="18" charset="0"/>
                <a:cs typeface="Times New Roman" pitchFamily="18" charset="0"/>
              </a:rPr>
              <a:t/>
            </a:r>
            <a:br>
              <a:rPr lang="bg-BG" sz="2400" b="1" dirty="0" smtClean="0">
                <a:latin typeface="Times New Roman" pitchFamily="18" charset="0"/>
                <a:cs typeface="Times New Roman" pitchFamily="18" charset="0"/>
              </a:rPr>
            </a:br>
            <a:endParaRPr lang="bg-BG" sz="2400" b="1" dirty="0" smtClean="0">
              <a:latin typeface="Times New Roman" pitchFamily="18" charset="0"/>
              <a:cs typeface="Times New Roman" pitchFamily="18" charset="0"/>
            </a:endParaRPr>
          </a:p>
          <a:p>
            <a:pPr algn="l"/>
            <a:endParaRPr lang="bg-BG" sz="2400" b="1" dirty="0" smtClean="0">
              <a:latin typeface="Times New Roman" pitchFamily="18" charset="0"/>
              <a:cs typeface="Times New Roman" pitchFamily="18" charset="0"/>
            </a:endParaRPr>
          </a:p>
          <a:p>
            <a:pPr algn="l"/>
            <a:endParaRPr lang="bg-BG" sz="2400" b="1" dirty="0" smtClean="0">
              <a:latin typeface="Times New Roman" pitchFamily="18" charset="0"/>
              <a:cs typeface="Times New Roman" pitchFamily="18" charset="0"/>
            </a:endParaRPr>
          </a:p>
          <a:p>
            <a:pPr algn="l"/>
            <a:endParaRPr lang="bg-BG"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US" sz="2000" dirty="0" smtClean="0"/>
              <a:t>PROGRAM MANAGEMENT</a:t>
            </a:r>
            <a:endParaRPr lang="bg-BG" sz="20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2427768979"/>
              </p:ext>
            </p:extLst>
          </p:nvPr>
        </p:nvGraphicFramePr>
        <p:xfrm>
          <a:off x="457200" y="1600201"/>
          <a:ext cx="8229600" cy="41330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229600" cy="792088"/>
          </a:xfrm>
        </p:spPr>
        <p:txBody>
          <a:bodyPr>
            <a:normAutofit/>
          </a:bodyPr>
          <a:lstStyle/>
          <a:p>
            <a:r>
              <a:rPr lang="en-US" sz="2400" dirty="0" smtClean="0">
                <a:latin typeface="Times New Roman" pitchFamily="18" charset="0"/>
                <a:cs typeface="Times New Roman" pitchFamily="18" charset="0"/>
              </a:rPr>
              <a:t>PROGRAM EXECUTORS</a:t>
            </a:r>
            <a:endParaRPr lang="bg-BG" sz="2400" dirty="0">
              <a:latin typeface="Times New Roman" pitchFamily="18" charset="0"/>
              <a:cs typeface="Times New Roman" pitchFamily="18"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339851309"/>
              </p:ext>
            </p:extLst>
          </p:nvPr>
        </p:nvGraphicFramePr>
        <p:xfrm>
          <a:off x="467544" y="1196753"/>
          <a:ext cx="8229600" cy="4431539"/>
        </p:xfrm>
        <a:graphic>
          <a:graphicData uri="http://schemas.openxmlformats.org/drawingml/2006/table">
            <a:tbl>
              <a:tblPr firstRow="1" bandRow="1">
                <a:tableStyleId>{5C22544A-7EE6-4342-B048-85BDC9FD1C3A}</a:tableStyleId>
              </a:tblPr>
              <a:tblGrid>
                <a:gridCol w="8229600"/>
              </a:tblGrid>
              <a:tr h="419420">
                <a:tc>
                  <a:txBody>
                    <a:bodyPr/>
                    <a:lstStyle/>
                    <a:p>
                      <a:r>
                        <a:rPr lang="en-US" dirty="0" smtClean="0"/>
                        <a:t>MINISTRY OF HEALTH</a:t>
                      </a:r>
                      <a:endParaRPr lang="bg-BG" dirty="0"/>
                    </a:p>
                  </a:txBody>
                  <a:tcPr/>
                </a:tc>
              </a:tr>
              <a:tr h="419420">
                <a:tc>
                  <a:txBody>
                    <a:bodyPr/>
                    <a:lstStyle/>
                    <a:p>
                      <a:r>
                        <a:rPr lang="en-US" dirty="0" smtClean="0"/>
                        <a:t>NATIONAL CENTER OF INFECTIOUS AND PARASITIC  DISEASES</a:t>
                      </a:r>
                      <a:endParaRPr lang="bg-BG" dirty="0"/>
                    </a:p>
                  </a:txBody>
                  <a:tcPr/>
                </a:tc>
              </a:tr>
              <a:tr h="351271">
                <a:tc>
                  <a:txBody>
                    <a:bodyPr/>
                    <a:lstStyle/>
                    <a:p>
                      <a:r>
                        <a:rPr lang="en-US" dirty="0" smtClean="0"/>
                        <a:t>REGIONAL HEALTH INSPECTIONS</a:t>
                      </a:r>
                      <a:endParaRPr lang="bg-BG" dirty="0"/>
                    </a:p>
                  </a:txBody>
                  <a:tcPr/>
                </a:tc>
              </a:tr>
              <a:tr h="366567">
                <a:tc>
                  <a:txBody>
                    <a:bodyPr/>
                    <a:lstStyle/>
                    <a:p>
                      <a:r>
                        <a:rPr lang="en-US" dirty="0" smtClean="0"/>
                        <a:t>HEALTH CARE ESTABLISHMENTS FOR CURATIVE AND PREVENTIVE CARE</a:t>
                      </a:r>
                      <a:endParaRPr lang="bg-BG" dirty="0"/>
                    </a:p>
                  </a:txBody>
                  <a:tcPr/>
                </a:tc>
              </a:tr>
              <a:tr h="1453168">
                <a:tc>
                  <a:txBody>
                    <a:bodyPr/>
                    <a:lstStyle/>
                    <a:p>
                      <a:r>
                        <a:rPr lang="en-US" dirty="0" smtClean="0"/>
                        <a:t>BULGARIAN FOOD SAFETY AGENCY</a:t>
                      </a:r>
                      <a:endParaRPr lang="bg-BG" baseline="0" dirty="0" smtClean="0"/>
                    </a:p>
                    <a:p>
                      <a:r>
                        <a:rPr lang="en-US" sz="2000" dirty="0" smtClean="0">
                          <a:latin typeface="Times New Roman" pitchFamily="18" charset="0"/>
                          <a:cs typeface="Times New Roman" pitchFamily="18" charset="0"/>
                        </a:rPr>
                        <a:t>National</a:t>
                      </a:r>
                      <a:r>
                        <a:rPr lang="en-US" sz="2000" baseline="0" dirty="0" smtClean="0">
                          <a:latin typeface="Times New Roman" pitchFamily="18" charset="0"/>
                          <a:cs typeface="Times New Roman" pitchFamily="18" charset="0"/>
                        </a:rPr>
                        <a:t> Research Veterinary Institute  of the name of Prof. Pavlov and its Department on the health and human attitude towards animals and  feed control</a:t>
                      </a:r>
                      <a:endParaRPr lang="bg-BG" sz="2000" dirty="0" smtClean="0">
                        <a:latin typeface="Times New Roman" pitchFamily="18" charset="0"/>
                        <a:cs typeface="Times New Roman" pitchFamily="18" charset="0"/>
                      </a:endParaRPr>
                    </a:p>
                  </a:txBody>
                  <a:tcPr/>
                </a:tc>
              </a:tr>
              <a:tr h="369872">
                <a:tc>
                  <a:txBody>
                    <a:bodyPr/>
                    <a:lstStyle/>
                    <a:p>
                      <a:r>
                        <a:rPr lang="en-US" sz="2000" dirty="0" smtClean="0">
                          <a:latin typeface="Times New Roman" panose="02020603050405020304" pitchFamily="18" charset="0"/>
                          <a:cs typeface="Times New Roman" panose="02020603050405020304" pitchFamily="18" charset="0"/>
                        </a:rPr>
                        <a:t>Research  </a:t>
                      </a:r>
                      <a:r>
                        <a:rPr lang="en-US" sz="2000" dirty="0" err="1" smtClean="0">
                          <a:latin typeface="Times New Roman" panose="02020603050405020304" pitchFamily="18" charset="0"/>
                          <a:cs typeface="Times New Roman" panose="02020603050405020304" pitchFamily="18" charset="0"/>
                        </a:rPr>
                        <a:t>virological</a:t>
                      </a:r>
                      <a:r>
                        <a:rPr lang="en-US" sz="2000" dirty="0" smtClean="0">
                          <a:latin typeface="Times New Roman" panose="02020603050405020304" pitchFamily="18" charset="0"/>
                          <a:cs typeface="Times New Roman" panose="02020603050405020304" pitchFamily="18" charset="0"/>
                        </a:rPr>
                        <a:t> laboratory at the  Military Health Academy</a:t>
                      </a:r>
                      <a:endParaRPr lang="bg-BG" sz="2000" dirty="0">
                        <a:latin typeface="Times New Roman" panose="02020603050405020304" pitchFamily="18" charset="0"/>
                        <a:cs typeface="Times New Roman" panose="02020603050405020304" pitchFamily="18" charset="0"/>
                      </a:endParaRPr>
                    </a:p>
                  </a:txBody>
                  <a:tcPr/>
                </a:tc>
              </a:tr>
              <a:tr h="351271">
                <a:tc>
                  <a:txBody>
                    <a:bodyPr/>
                    <a:lstStyle/>
                    <a:p>
                      <a:r>
                        <a:rPr lang="en-US" sz="2000" dirty="0" smtClean="0">
                          <a:latin typeface="Times New Roman" panose="02020603050405020304" pitchFamily="18" charset="0"/>
                          <a:cs typeface="Times New Roman" panose="02020603050405020304" pitchFamily="18" charset="0"/>
                        </a:rPr>
                        <a:t>Plovdiv University</a:t>
                      </a:r>
                      <a:r>
                        <a:rPr lang="en-US" sz="2000" baseline="0" dirty="0" smtClean="0">
                          <a:latin typeface="Times New Roman" panose="02020603050405020304" pitchFamily="18" charset="0"/>
                          <a:cs typeface="Times New Roman" panose="02020603050405020304" pitchFamily="18" charset="0"/>
                        </a:rPr>
                        <a:t>  of the name </a:t>
                      </a:r>
                      <a:r>
                        <a:rPr lang="en-US" sz="2000" baseline="0" dirty="0" err="1" smtClean="0">
                          <a:latin typeface="Times New Roman" panose="02020603050405020304" pitchFamily="18" charset="0"/>
                          <a:cs typeface="Times New Roman" panose="02020603050405020304" pitchFamily="18" charset="0"/>
                        </a:rPr>
                        <a:t>Paisii</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Hilendarski</a:t>
                      </a:r>
                      <a:r>
                        <a:rPr lang="en-US" sz="2000" baseline="0" dirty="0" smtClean="0">
                          <a:latin typeface="Times New Roman" panose="02020603050405020304" pitchFamily="18" charset="0"/>
                          <a:cs typeface="Times New Roman" panose="02020603050405020304" pitchFamily="18" charset="0"/>
                        </a:rPr>
                        <a:t> and its chair of  Zoology</a:t>
                      </a:r>
                      <a:endParaRPr lang="bg-BG" sz="2000" dirty="0">
                        <a:latin typeface="Times New Roman" panose="02020603050405020304" pitchFamily="18" charset="0"/>
                        <a:cs typeface="Times New Roman" panose="02020603050405020304" pitchFamily="18" charset="0"/>
                      </a:endParaRPr>
                    </a:p>
                  </a:txBody>
                  <a:tcPr/>
                </a:tc>
              </a:tr>
              <a:tr h="614724">
                <a:tc>
                  <a:txBody>
                    <a:bodyPr/>
                    <a:lstStyle/>
                    <a:p>
                      <a:r>
                        <a:rPr lang="en-US" sz="2000" dirty="0" smtClean="0">
                          <a:latin typeface="Times New Roman" panose="02020603050405020304" pitchFamily="18" charset="0"/>
                          <a:cs typeface="Times New Roman" panose="02020603050405020304" pitchFamily="18" charset="0"/>
                        </a:rPr>
                        <a:t>Municipalities endemic for vector borne </a:t>
                      </a:r>
                      <a:r>
                        <a:rPr lang="en-US" sz="2000" baseline="0" dirty="0" smtClean="0">
                          <a:latin typeface="Times New Roman" panose="02020603050405020304" pitchFamily="18" charset="0"/>
                          <a:cs typeface="Times New Roman" panose="02020603050405020304" pitchFamily="18" charset="0"/>
                        </a:rPr>
                        <a:t> t</a:t>
                      </a:r>
                      <a:r>
                        <a:rPr lang="en-US" sz="2000" dirty="0" smtClean="0">
                          <a:latin typeface="Times New Roman" panose="02020603050405020304" pitchFamily="18" charset="0"/>
                          <a:cs typeface="Times New Roman" panose="02020603050405020304" pitchFamily="18" charset="0"/>
                        </a:rPr>
                        <a:t>ransmissive diseases</a:t>
                      </a:r>
                      <a:endParaRPr lang="bg-BG" sz="2000" dirty="0">
                        <a:latin typeface="Times New Roman" panose="02020603050405020304" pitchFamily="18" charset="0"/>
                        <a:cs typeface="Times New Roman" panose="02020603050405020304" pitchFamily="18" charset="0"/>
                      </a:endParaRPr>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04665"/>
            <a:ext cx="7772400" cy="720079"/>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US" sz="2800" dirty="0">
                <a:latin typeface="Times New Roman" pitchFamily="18" charset="0"/>
                <a:cs typeface="Times New Roman" pitchFamily="18" charset="0"/>
              </a:rPr>
              <a:t>MINISTRY OF HEALTH OF BULGARIA</a:t>
            </a:r>
            <a:endParaRPr lang="bg-BG" sz="2800" dirty="0">
              <a:latin typeface="Times New Roman" pitchFamily="18" charset="0"/>
              <a:cs typeface="Times New Roman" pitchFamily="18" charset="0"/>
            </a:endParaRPr>
          </a:p>
        </p:txBody>
      </p:sp>
      <p:sp>
        <p:nvSpPr>
          <p:cNvPr id="3" name="Subtitle 2"/>
          <p:cNvSpPr>
            <a:spLocks noGrp="1"/>
          </p:cNvSpPr>
          <p:nvPr>
            <p:ph type="subTitle" idx="1"/>
          </p:nvPr>
        </p:nvSpPr>
        <p:spPr>
          <a:xfrm>
            <a:off x="755576" y="1196752"/>
            <a:ext cx="7704856" cy="4442048"/>
          </a:xfrm>
        </p:spPr>
        <p:txBody>
          <a:bodyPr>
            <a:normAutofit lnSpcReduction="10000"/>
          </a:bodyPr>
          <a:lstStyle/>
          <a:p>
            <a:pPr algn="l"/>
            <a:r>
              <a:rPr lang="en-US" sz="2000" b="1" dirty="0" smtClean="0">
                <a:latin typeface="Times New Roman" pitchFamily="18" charset="0"/>
                <a:cs typeface="Times New Roman" pitchFamily="18" charset="0"/>
              </a:rPr>
              <a:t>TASKS;</a:t>
            </a:r>
            <a:endParaRPr lang="bg-BG" sz="2000" b="1" dirty="0" smtClean="0">
              <a:latin typeface="Times New Roman" pitchFamily="18" charset="0"/>
              <a:cs typeface="Times New Roman" pitchFamily="18" charset="0"/>
            </a:endParaRPr>
          </a:p>
          <a:p>
            <a:pPr marL="457200" indent="-457200" algn="l">
              <a:buAutoNum type="arabicPeriod"/>
            </a:pPr>
            <a:r>
              <a:rPr lang="en-US" sz="2000" dirty="0" smtClean="0"/>
              <a:t>Strengthening the structures for laboratory diagnosis of VBTD  on national and regional level</a:t>
            </a:r>
          </a:p>
          <a:p>
            <a:pPr marL="457200" indent="-457200" algn="l">
              <a:buAutoNum type="arabicPeriod"/>
            </a:pPr>
            <a:r>
              <a:rPr lang="en-US" sz="2000" dirty="0" smtClean="0">
                <a:latin typeface="Times New Roman" pitchFamily="18" charset="0"/>
                <a:cs typeface="Times New Roman" pitchFamily="18" charset="0"/>
              </a:rPr>
              <a:t>Improving the diagnosis by means of contemporary methods and resources. Development , assessment and implementation of new diagnostic methods</a:t>
            </a:r>
          </a:p>
          <a:p>
            <a:pPr marL="457200" indent="-457200" algn="l">
              <a:buAutoNum type="arabicPeriod"/>
            </a:pPr>
            <a:r>
              <a:rPr lang="en-US" sz="2000" dirty="0" smtClean="0">
                <a:latin typeface="Times New Roman" pitchFamily="18" charset="0"/>
                <a:cs typeface="Times New Roman" pitchFamily="18" charset="0"/>
              </a:rPr>
              <a:t>Full detection, registration and  analysis of people and animals morbidity</a:t>
            </a:r>
            <a:endParaRPr lang="bg-BG" sz="2000" dirty="0" smtClean="0">
              <a:latin typeface="Times New Roman" pitchFamily="18" charset="0"/>
              <a:cs typeface="Times New Roman" pitchFamily="18" charset="0"/>
            </a:endParaRPr>
          </a:p>
          <a:p>
            <a:pPr marL="457200" indent="-457200" algn="l">
              <a:buAutoNum type="arabicPeriod" startAt="4"/>
            </a:pPr>
            <a:r>
              <a:rPr lang="en-US" sz="2000" dirty="0" smtClean="0">
                <a:latin typeface="Times New Roman" pitchFamily="18" charset="0"/>
                <a:cs typeface="Times New Roman" pitchFamily="18" charset="0"/>
              </a:rPr>
              <a:t>Timely hospitalization of sick people and implementation of relevant preventive and epidemiological measures</a:t>
            </a:r>
          </a:p>
          <a:p>
            <a:pPr marL="457200" indent="-457200" algn="l">
              <a:buAutoNum type="arabicPeriod" startAt="4"/>
            </a:pPr>
            <a:r>
              <a:rPr lang="en-US" sz="2000" dirty="0" smtClean="0">
                <a:latin typeface="Times New Roman" pitchFamily="18" charset="0"/>
                <a:cs typeface="Times New Roman" pitchFamily="18" charset="0"/>
              </a:rPr>
              <a:t>Revealing new  </a:t>
            </a:r>
            <a:r>
              <a:rPr lang="en-US" sz="2000" b="1" dirty="0" smtClean="0">
                <a:latin typeface="Times New Roman" pitchFamily="18" charset="0"/>
                <a:cs typeface="Times New Roman" pitchFamily="18" charset="0"/>
              </a:rPr>
              <a:t>natural foci  </a:t>
            </a:r>
            <a:r>
              <a:rPr lang="en-US" sz="2000" dirty="0" smtClean="0">
                <a:latin typeface="Times New Roman" pitchFamily="18" charset="0"/>
                <a:cs typeface="Times New Roman" pitchFamily="18" charset="0"/>
              </a:rPr>
              <a:t>and  tracing out the epidemiological activity of already existing ones</a:t>
            </a:r>
          </a:p>
          <a:p>
            <a:pPr marL="457200" indent="-457200" algn="l">
              <a:buAutoNum type="arabicPeriod" startAt="4"/>
            </a:pPr>
            <a:r>
              <a:rPr lang="en-US" sz="2000" dirty="0" smtClean="0">
                <a:latin typeface="Times New Roman" pitchFamily="18" charset="0"/>
                <a:cs typeface="Times New Roman" pitchFamily="18" charset="0"/>
              </a:rPr>
              <a:t>Carrying out representative studies of vectors from active </a:t>
            </a:r>
            <a:r>
              <a:rPr lang="en-US" sz="2000" b="1" dirty="0" smtClean="0">
                <a:latin typeface="Times New Roman" pitchFamily="18" charset="0"/>
                <a:cs typeface="Times New Roman" pitchFamily="18" charset="0"/>
              </a:rPr>
              <a:t>natural foci</a:t>
            </a:r>
            <a:r>
              <a:rPr lang="en-US" sz="2000" dirty="0" smtClean="0">
                <a:latin typeface="Times New Roman" pitchFamily="18" charset="0"/>
                <a:cs typeface="Times New Roman" pitchFamily="18" charset="0"/>
              </a:rPr>
              <a:t> aiming at determining the  contamination rate and people`s risk</a:t>
            </a:r>
            <a:endParaRPr lang="bg-BG"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332656"/>
            <a:ext cx="7772400" cy="648071"/>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US" sz="2800" dirty="0">
                <a:latin typeface="Times New Roman" pitchFamily="18" charset="0"/>
                <a:cs typeface="Times New Roman" pitchFamily="18" charset="0"/>
              </a:rPr>
              <a:t>MINISTRY OF HEALTH OF BULGARIA</a:t>
            </a:r>
            <a:endParaRPr lang="bg-BG" sz="2800" dirty="0"/>
          </a:p>
        </p:txBody>
      </p:sp>
      <p:sp>
        <p:nvSpPr>
          <p:cNvPr id="3" name="Subtitle 2"/>
          <p:cNvSpPr>
            <a:spLocks noGrp="1"/>
          </p:cNvSpPr>
          <p:nvPr>
            <p:ph type="subTitle" idx="1"/>
          </p:nvPr>
        </p:nvSpPr>
        <p:spPr>
          <a:xfrm>
            <a:off x="1187624" y="980728"/>
            <a:ext cx="7200800" cy="4658072"/>
          </a:xfrm>
        </p:spPr>
        <p:txBody>
          <a:bodyPr>
            <a:normAutofit/>
          </a:bodyPr>
          <a:lstStyle/>
          <a:p>
            <a:pPr algn="l" hangingPunct="0"/>
            <a:r>
              <a:rPr lang="bg-BG" sz="2000" dirty="0">
                <a:latin typeface="Times New Roman" panose="02020603050405020304" pitchFamily="18" charset="0"/>
                <a:cs typeface="Times New Roman" panose="02020603050405020304" pitchFamily="18" charset="0"/>
              </a:rPr>
              <a:t>7. </a:t>
            </a:r>
            <a:r>
              <a:rPr lang="en-US" sz="2000" dirty="0" smtClean="0">
                <a:latin typeface="Times New Roman" panose="02020603050405020304" pitchFamily="18" charset="0"/>
                <a:cs typeface="Times New Roman" panose="02020603050405020304" pitchFamily="18" charset="0"/>
              </a:rPr>
              <a:t>Conducting species diagnosis, assessing the contamination rate and/or vermination of reservoirs and vectors populations  and its influence on the population dynamics</a:t>
            </a:r>
          </a:p>
          <a:p>
            <a:pPr algn="l" hangingPunct="0"/>
            <a:r>
              <a:rPr lang="bg-BG" sz="2000" dirty="0" smtClean="0">
                <a:latin typeface="Times New Roman" pitchFamily="18" charset="0"/>
                <a:cs typeface="Times New Roman" pitchFamily="18" charset="0"/>
              </a:rPr>
              <a:t> </a:t>
            </a:r>
            <a:r>
              <a:rPr lang="bg-BG" sz="2000" dirty="0">
                <a:latin typeface="Times New Roman" pitchFamily="18" charset="0"/>
                <a:cs typeface="Times New Roman" pitchFamily="18" charset="0"/>
              </a:rPr>
              <a:t>8. </a:t>
            </a:r>
            <a:r>
              <a:rPr lang="en-US" sz="2000" dirty="0" smtClean="0">
                <a:latin typeface="Times New Roman" pitchFamily="18" charset="0"/>
                <a:cs typeface="Times New Roman" pitchFamily="18" charset="0"/>
              </a:rPr>
              <a:t>Undertaking measures aiming at decrease of vector populations in settlements  together with  the possibility of transmitting this type of infection through monitoring of basic population parameters and assessing their influence over population growth </a:t>
            </a:r>
          </a:p>
          <a:p>
            <a:pPr algn="l" hangingPunct="0"/>
            <a:r>
              <a:rPr lang="ru-RU" sz="2000" dirty="0" smtClean="0">
                <a:latin typeface="Times New Roman" pitchFamily="18" charset="0"/>
                <a:cs typeface="Times New Roman" pitchFamily="18" charset="0"/>
              </a:rPr>
              <a:t>9</a:t>
            </a:r>
            <a:r>
              <a:rPr lang="ru-RU"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Conducting representative studies of human and domestic animal`s serum</a:t>
            </a:r>
            <a:r>
              <a:rPr lang="bg-BG" sz="2000"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l" hangingPunct="0"/>
            <a:r>
              <a:rPr lang="bg-BG" sz="2000" dirty="0" smtClean="0">
                <a:latin typeface="Times New Roman" pitchFamily="18" charset="0"/>
                <a:cs typeface="Times New Roman" pitchFamily="18" charset="0"/>
              </a:rPr>
              <a:t>10</a:t>
            </a:r>
            <a:r>
              <a:rPr lang="bg-BG"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Modernizing instruction documents, producing a manual for health professionals as  well as for biologists and ecologists</a:t>
            </a:r>
            <a:r>
              <a:rPr lang="ru-RU" sz="2000"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l" hangingPunct="0"/>
            <a:r>
              <a:rPr lang="ru-RU" sz="2000" dirty="0" smtClean="0">
                <a:latin typeface="Times New Roman" pitchFamily="18" charset="0"/>
                <a:cs typeface="Times New Roman" pitchFamily="18" charset="0"/>
              </a:rPr>
              <a:t>11</a:t>
            </a:r>
            <a:r>
              <a:rPr lang="ru-RU"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Health education of  the population oriented to risk reduction</a:t>
            </a:r>
            <a:endParaRPr lang="bg-BG"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2657"/>
            <a:ext cx="7772400" cy="720079"/>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US" sz="2800" dirty="0">
                <a:latin typeface="Times New Roman" pitchFamily="18" charset="0"/>
                <a:cs typeface="Times New Roman" pitchFamily="18" charset="0"/>
              </a:rPr>
              <a:t>MINISTRY OF HEALTH OF BULGARIA</a:t>
            </a:r>
            <a:endParaRPr lang="bg-BG" sz="2800" dirty="0"/>
          </a:p>
        </p:txBody>
      </p:sp>
      <p:sp>
        <p:nvSpPr>
          <p:cNvPr id="3" name="Subtitle 2"/>
          <p:cNvSpPr>
            <a:spLocks noGrp="1"/>
          </p:cNvSpPr>
          <p:nvPr>
            <p:ph type="subTitle" idx="1"/>
          </p:nvPr>
        </p:nvSpPr>
        <p:spPr>
          <a:xfrm>
            <a:off x="971600" y="1340768"/>
            <a:ext cx="7200800" cy="4824536"/>
          </a:xfrm>
        </p:spPr>
        <p:txBody>
          <a:bodyPr>
            <a:normAutofit/>
          </a:bodyPr>
          <a:lstStyle/>
          <a:p>
            <a:pPr algn="l"/>
            <a:r>
              <a:rPr lang="en-US" sz="2000" b="1" dirty="0" smtClean="0">
                <a:latin typeface="Times New Roman" pitchFamily="18" charset="0"/>
                <a:cs typeface="Times New Roman" pitchFamily="18" charset="0"/>
              </a:rPr>
              <a:t>AWAITED RESULTS</a:t>
            </a:r>
            <a:r>
              <a:rPr lang="bg-BG" sz="2000" b="1" dirty="0" smtClean="0">
                <a:latin typeface="Times New Roman" pitchFamily="18" charset="0"/>
                <a:cs typeface="Times New Roman" pitchFamily="18" charset="0"/>
              </a:rPr>
              <a:t>:</a:t>
            </a:r>
          </a:p>
          <a:p>
            <a:pPr marL="457200" indent="-457200" algn="l" hangingPunct="0">
              <a:buAutoNum type="arabicPeriod"/>
            </a:pPr>
            <a:r>
              <a:rPr lang="en-US" sz="2000" dirty="0" smtClean="0">
                <a:latin typeface="Times New Roman" pitchFamily="18" charset="0"/>
                <a:cs typeface="Times New Roman" pitchFamily="18" charset="0"/>
              </a:rPr>
              <a:t>Ensuring  reliable, high quality laboratory diagnosis of VBTD through implementing contemporary diagnostic methods and resources</a:t>
            </a:r>
          </a:p>
          <a:p>
            <a:pPr marL="457200" indent="-457200" algn="l" hangingPunct="0">
              <a:buFont typeface="Arial"/>
              <a:buAutoNum type="arabicPeriod"/>
            </a:pPr>
            <a:r>
              <a:rPr lang="en-US" sz="2000" dirty="0">
                <a:latin typeface="Times New Roman" pitchFamily="18" charset="0"/>
                <a:cs typeface="Times New Roman" pitchFamily="18" charset="0"/>
              </a:rPr>
              <a:t>Full </a:t>
            </a:r>
            <a:r>
              <a:rPr lang="en-US" sz="2000" dirty="0" smtClean="0">
                <a:latin typeface="Times New Roman" pitchFamily="18" charset="0"/>
                <a:cs typeface="Times New Roman" pitchFamily="18" charset="0"/>
              </a:rPr>
              <a:t>detection and  real registration of  all sick people </a:t>
            </a:r>
          </a:p>
          <a:p>
            <a:pPr marL="457200" indent="-457200" algn="l" hangingPunct="0">
              <a:buFont typeface="Arial"/>
              <a:buAutoNum type="arabicPeriod"/>
            </a:pPr>
            <a:r>
              <a:rPr lang="en-US" sz="2000" dirty="0" smtClean="0">
                <a:latin typeface="Times New Roman" pitchFamily="18" charset="0"/>
                <a:cs typeface="Times New Roman" pitchFamily="18" charset="0"/>
              </a:rPr>
              <a:t>Improving the quality of epidemiological surveillance and control</a:t>
            </a:r>
          </a:p>
          <a:p>
            <a:pPr marL="457200" indent="-457200" algn="l" hangingPunct="0">
              <a:buFont typeface="Arial"/>
              <a:buAutoNum type="arabicPeriod"/>
            </a:pPr>
            <a:r>
              <a:rPr lang="en-US" sz="2000" dirty="0" smtClean="0">
                <a:latin typeface="Times New Roman" pitchFamily="18" charset="0"/>
                <a:cs typeface="Times New Roman" pitchFamily="18" charset="0"/>
              </a:rPr>
              <a:t>Timely hospitalization and treatment of patients</a:t>
            </a:r>
            <a:endParaRPr lang="bg-BG" sz="2000" dirty="0" smtClean="0">
              <a:latin typeface="Times New Roman" pitchFamily="18" charset="0"/>
              <a:cs typeface="Times New Roman" pitchFamily="18" charset="0"/>
            </a:endParaRPr>
          </a:p>
          <a:p>
            <a:pPr algn="l" hangingPunct="0"/>
            <a:r>
              <a:rPr lang="bg-BG" sz="2000" dirty="0" smtClean="0">
                <a:latin typeface="Times New Roman" pitchFamily="18" charset="0"/>
                <a:cs typeface="Times New Roman" pitchFamily="18" charset="0"/>
              </a:rPr>
              <a:t> </a:t>
            </a:r>
            <a:r>
              <a:rPr lang="bg-BG" sz="2000" dirty="0">
                <a:latin typeface="Times New Roman" pitchFamily="18" charset="0"/>
                <a:cs typeface="Times New Roman" pitchFamily="18" charset="0"/>
              </a:rPr>
              <a:t>5. </a:t>
            </a:r>
            <a:r>
              <a:rPr lang="en-US" sz="2000" dirty="0" smtClean="0">
                <a:latin typeface="Times New Roman" pitchFamily="18" charset="0"/>
                <a:cs typeface="Times New Roman" pitchFamily="18" charset="0"/>
              </a:rPr>
              <a:t>   Reduction of vectors` population in settlements and thus the possibility of transmission</a:t>
            </a:r>
            <a:r>
              <a:rPr lang="bg-BG" sz="2000"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457200" indent="-457200" algn="l" hangingPunct="0">
              <a:buAutoNum type="arabicPeriod" startAt="6"/>
            </a:pPr>
            <a:r>
              <a:rPr lang="en-US" sz="2000" dirty="0" smtClean="0">
                <a:latin typeface="Times New Roman" pitchFamily="18" charset="0"/>
                <a:cs typeface="Times New Roman" pitchFamily="18" charset="0"/>
              </a:rPr>
              <a:t>Modernizing the control measures to fight the vector </a:t>
            </a:r>
            <a:r>
              <a:rPr lang="bg-BG"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host</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plants </a:t>
            </a:r>
            <a:endParaRPr lang="bg-BG" sz="2000" dirty="0" smtClean="0">
              <a:latin typeface="Times New Roman" pitchFamily="18" charset="0"/>
              <a:cs typeface="Times New Roman" pitchFamily="18" charset="0"/>
            </a:endParaRPr>
          </a:p>
          <a:p>
            <a:pPr marL="457200" indent="-457200" algn="l" hangingPunct="0">
              <a:buAutoNum type="arabicPeriod" startAt="6"/>
            </a:pPr>
            <a:r>
              <a:rPr lang="en-US" sz="2000" dirty="0" smtClean="0">
                <a:latin typeface="Times New Roman" pitchFamily="18" charset="0"/>
                <a:cs typeface="Times New Roman" pitchFamily="18" charset="0"/>
              </a:rPr>
              <a:t>Intensive cooperation between the health and veterinary professionals</a:t>
            </a:r>
            <a:endParaRPr lang="bg-BG" sz="20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04665"/>
            <a:ext cx="7772400" cy="648071"/>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bg-BG" sz="2800" dirty="0" smtClean="0">
                <a:latin typeface="Times New Roman" pitchFamily="18" charset="0"/>
                <a:cs typeface="Times New Roman" pitchFamily="18" charset="0"/>
              </a:rPr>
              <a:t>МИНИСТЕРСТВО НА ЗДРАВЕОПАЗВАНЕТО</a:t>
            </a:r>
            <a:endParaRPr lang="bg-BG" sz="2800" dirty="0"/>
          </a:p>
        </p:txBody>
      </p:sp>
      <p:sp>
        <p:nvSpPr>
          <p:cNvPr id="3" name="Subtitle 2"/>
          <p:cNvSpPr>
            <a:spLocks noGrp="1"/>
          </p:cNvSpPr>
          <p:nvPr>
            <p:ph type="subTitle" idx="1"/>
          </p:nvPr>
        </p:nvSpPr>
        <p:spPr>
          <a:xfrm>
            <a:off x="683568" y="1268760"/>
            <a:ext cx="7776864" cy="4608512"/>
          </a:xfrm>
        </p:spPr>
        <p:txBody>
          <a:bodyPr>
            <a:normAutofit/>
          </a:bodyPr>
          <a:lstStyle/>
          <a:p>
            <a:pPr algn="l" hangingPunct="0"/>
            <a:r>
              <a:rPr lang="bg-BG" sz="2200" dirty="0">
                <a:latin typeface="Times New Roman" pitchFamily="18" charset="0"/>
                <a:cs typeface="Times New Roman" pitchFamily="18" charset="0"/>
              </a:rPr>
              <a:t>8</a:t>
            </a:r>
            <a:r>
              <a:rPr lang="bg-BG"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Clarifying the localization of natural foci and their activity. </a:t>
            </a:r>
            <a:r>
              <a:rPr lang="en-US" sz="2000" dirty="0">
                <a:latin typeface="Times New Roman" panose="02020603050405020304" pitchFamily="18" charset="0"/>
                <a:cs typeface="Times New Roman" panose="02020603050405020304" pitchFamily="18" charset="0"/>
              </a:rPr>
              <a:t>Development of a cadaster of </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natural  foci in Bulgaria</a:t>
            </a:r>
          </a:p>
          <a:p>
            <a:pPr algn="l" hangingPunct="0"/>
            <a:r>
              <a:rPr lang="bg-BG" sz="2000" dirty="0" smtClean="0">
                <a:latin typeface="Times New Roman" pitchFamily="18" charset="0"/>
                <a:cs typeface="Times New Roman" pitchFamily="18" charset="0"/>
              </a:rPr>
              <a:t> </a:t>
            </a:r>
            <a:r>
              <a:rPr lang="bg-BG" sz="2000" dirty="0">
                <a:latin typeface="Times New Roman" pitchFamily="18" charset="0"/>
                <a:cs typeface="Times New Roman" pitchFamily="18" charset="0"/>
              </a:rPr>
              <a:t>9. </a:t>
            </a:r>
            <a:r>
              <a:rPr lang="en-US" sz="2000" dirty="0" smtClean="0">
                <a:latin typeface="Times New Roman" pitchFamily="18" charset="0"/>
                <a:cs typeface="Times New Roman" pitchFamily="18" charset="0"/>
              </a:rPr>
              <a:t>Raising the health information of the population</a:t>
            </a:r>
            <a:endParaRPr lang="en-US" sz="2000" dirty="0">
              <a:latin typeface="Times New Roman" pitchFamily="18" charset="0"/>
              <a:cs typeface="Times New Roman" pitchFamily="18" charset="0"/>
            </a:endParaRPr>
          </a:p>
          <a:p>
            <a:pPr algn="l" hangingPunct="0"/>
            <a:endParaRPr lang="en-US" sz="2000" dirty="0">
              <a:latin typeface="Times New Roman" pitchFamily="18" charset="0"/>
              <a:cs typeface="Times New Roman" pitchFamily="18" charset="0"/>
            </a:endParaRPr>
          </a:p>
          <a:p>
            <a:pPr algn="l" hangingPunct="0"/>
            <a:endParaRPr lang="en-US" sz="2000" dirty="0" smtClean="0">
              <a:latin typeface="Times New Roman" pitchFamily="18" charset="0"/>
              <a:cs typeface="Times New Roman" pitchFamily="18" charset="0"/>
            </a:endParaRPr>
          </a:p>
          <a:p>
            <a:pPr algn="l" hangingPunct="0"/>
            <a:r>
              <a:rPr lang="en-US" sz="2000" dirty="0" smtClean="0">
                <a:latin typeface="Times New Roman" pitchFamily="18" charset="0"/>
                <a:cs typeface="Times New Roman" pitchFamily="18" charset="0"/>
              </a:rPr>
              <a:t>The </a:t>
            </a:r>
            <a:r>
              <a:rPr lang="en-US" sz="2000" dirty="0">
                <a:latin typeface="Times New Roman" panose="02020603050405020304" pitchFamily="18" charset="0"/>
                <a:cs typeface="Times New Roman" panose="02020603050405020304" pitchFamily="18" charset="0"/>
              </a:rPr>
              <a:t>Program implementation will meet the </a:t>
            </a:r>
            <a:r>
              <a:rPr lang="en-US" sz="2000" dirty="0" smtClean="0">
                <a:latin typeface="Times New Roman" panose="02020603050405020304" pitchFamily="18" charset="0"/>
                <a:cs typeface="Times New Roman" panose="02020603050405020304" pitchFamily="18" charset="0"/>
              </a:rPr>
              <a:t>European standards </a:t>
            </a:r>
            <a:r>
              <a:rPr lang="en-US" sz="2000" dirty="0">
                <a:latin typeface="Times New Roman" panose="02020603050405020304" pitchFamily="18" charset="0"/>
                <a:cs typeface="Times New Roman" panose="02020603050405020304" pitchFamily="18" charset="0"/>
              </a:rPr>
              <a:t>in </a:t>
            </a:r>
            <a:r>
              <a:rPr lang="en-US" sz="2000" dirty="0" smtClean="0">
                <a:latin typeface="Times New Roman" panose="02020603050405020304" pitchFamily="18" charset="0"/>
                <a:cs typeface="Times New Roman" panose="02020603050405020304" pitchFamily="18" charset="0"/>
              </a:rPr>
              <a:t>compliance </a:t>
            </a:r>
            <a:r>
              <a:rPr lang="en-US" sz="2000" dirty="0">
                <a:latin typeface="Times New Roman" panose="02020603050405020304" pitchFamily="18" charset="0"/>
                <a:cs typeface="Times New Roman" panose="02020603050405020304" pitchFamily="18" charset="0"/>
              </a:rPr>
              <a:t>with the strategy of the ECDC and WHO</a:t>
            </a:r>
            <a:endParaRPr lang="bg-BG"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04665"/>
            <a:ext cx="7772400" cy="720079"/>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US" sz="2800" dirty="0">
                <a:latin typeface="Times New Roman" pitchFamily="18" charset="0"/>
                <a:cs typeface="Times New Roman" pitchFamily="18" charset="0"/>
              </a:rPr>
              <a:t>MINISTRY OF HEALTH </a:t>
            </a:r>
            <a:r>
              <a:rPr lang="en-US" sz="2800" dirty="0" smtClean="0">
                <a:latin typeface="Times New Roman" pitchFamily="18" charset="0"/>
                <a:cs typeface="Times New Roman" pitchFamily="18" charset="0"/>
              </a:rPr>
              <a:t>OF </a:t>
            </a:r>
            <a:r>
              <a:rPr lang="en-US" sz="2800" dirty="0">
                <a:latin typeface="Times New Roman" pitchFamily="18" charset="0"/>
                <a:cs typeface="Times New Roman" pitchFamily="18" charset="0"/>
              </a:rPr>
              <a:t>BULGARIA</a:t>
            </a:r>
            <a:endParaRPr lang="bg-BG" sz="2800" dirty="0"/>
          </a:p>
        </p:txBody>
      </p:sp>
      <p:sp>
        <p:nvSpPr>
          <p:cNvPr id="3" name="Subtitle 2"/>
          <p:cNvSpPr>
            <a:spLocks noGrp="1"/>
          </p:cNvSpPr>
          <p:nvPr>
            <p:ph type="subTitle" idx="1"/>
          </p:nvPr>
        </p:nvSpPr>
        <p:spPr>
          <a:xfrm>
            <a:off x="683568" y="1340768"/>
            <a:ext cx="7776864" cy="4608512"/>
          </a:xfrm>
        </p:spPr>
        <p:txBody>
          <a:bodyPr>
            <a:normAutofit/>
          </a:bodyPr>
          <a:lstStyle/>
          <a:p>
            <a:pPr algn="l"/>
            <a:r>
              <a:rPr lang="bg-BG" sz="2400" dirty="0" smtClean="0">
                <a:solidFill>
                  <a:srgbClr val="0070C0"/>
                </a:solidFill>
                <a:latin typeface="Times New Roman" pitchFamily="18" charset="0"/>
                <a:cs typeface="Times New Roman" pitchFamily="18" charset="0"/>
              </a:rPr>
              <a:t/>
            </a:r>
            <a:br>
              <a:rPr lang="bg-BG" sz="2400" dirty="0" smtClean="0">
                <a:solidFill>
                  <a:srgbClr val="0070C0"/>
                </a:solidFill>
                <a:latin typeface="Times New Roman" pitchFamily="18" charset="0"/>
                <a:cs typeface="Times New Roman" pitchFamily="18" charset="0"/>
              </a:rPr>
            </a:br>
            <a:r>
              <a:rPr lang="en-US" sz="2400" dirty="0" smtClean="0">
                <a:latin typeface="Times New Roman" pitchFamily="18" charset="0"/>
                <a:cs typeface="Times New Roman" pitchFamily="18" charset="0"/>
              </a:rPr>
              <a:t>Solid results have been achieved  due to:</a:t>
            </a:r>
            <a:endParaRPr lang="bg-BG" sz="2400" dirty="0" smtClean="0">
              <a:latin typeface="Times New Roman" pitchFamily="18" charset="0"/>
              <a:cs typeface="Times New Roman" pitchFamily="18" charset="0"/>
            </a:endParaRPr>
          </a:p>
          <a:p>
            <a:pPr algn="l"/>
            <a:r>
              <a:rPr lang="bg-BG" sz="2400" dirty="0" smtClean="0">
                <a:latin typeface="Times New Roman" pitchFamily="18" charset="0"/>
                <a:cs typeface="Times New Roman" pitchFamily="18" charset="0"/>
              </a:rPr>
              <a:t/>
            </a:r>
            <a:br>
              <a:rPr lang="bg-BG" sz="2400" dirty="0" smtClean="0">
                <a:latin typeface="Times New Roman" pitchFamily="18" charset="0"/>
                <a:cs typeface="Times New Roman" pitchFamily="18" charset="0"/>
              </a:rPr>
            </a:br>
            <a:r>
              <a:rPr lang="bg-BG" sz="2400" dirty="0" smtClean="0">
                <a:latin typeface="Times New Roman" pitchFamily="18" charset="0"/>
                <a:cs typeface="Times New Roman" pitchFamily="18" charset="0"/>
              </a:rPr>
              <a:t>1. </a:t>
            </a:r>
            <a:r>
              <a:rPr lang="en-US" sz="2400" dirty="0">
                <a:latin typeface="Times New Roman" pitchFamily="18" charset="0"/>
                <a:cs typeface="Times New Roman" pitchFamily="18" charset="0"/>
              </a:rPr>
              <a:t>T</a:t>
            </a:r>
            <a:r>
              <a:rPr lang="en-US" sz="2400" dirty="0" smtClean="0">
                <a:latin typeface="Times New Roman" pitchFamily="18" charset="0"/>
                <a:cs typeface="Times New Roman" pitchFamily="18" charset="0"/>
              </a:rPr>
              <a:t>he National Program for Prevention and Control of </a:t>
            </a:r>
            <a:r>
              <a:rPr lang="en-US" sz="2400" dirty="0">
                <a:latin typeface="Times New Roman" pitchFamily="18" charset="0"/>
                <a:cs typeface="Times New Roman" pitchFamily="18" charset="0"/>
              </a:rPr>
              <a:t>Tick Borne Transmissive Diseases </a:t>
            </a:r>
            <a:r>
              <a:rPr lang="en-US" sz="2400" dirty="0" smtClean="0">
                <a:latin typeface="Times New Roman" pitchFamily="18" charset="0"/>
                <a:cs typeface="Times New Roman" pitchFamily="18" charset="0"/>
              </a:rPr>
              <a:t>(TBTD) 2008-2009 is an extension of the current functioning one, adopted by a Decree of the Council Of Ministers </a:t>
            </a:r>
            <a:r>
              <a:rPr lang="bg-BG" sz="24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18 from 16 January 2004 for the period 2004-2007</a:t>
            </a:r>
            <a:endParaRPr lang="bg-BG"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76673"/>
            <a:ext cx="7772400" cy="648071"/>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US" sz="2800" dirty="0">
                <a:latin typeface="Times New Roman" pitchFamily="18" charset="0"/>
                <a:cs typeface="Times New Roman" pitchFamily="18" charset="0"/>
              </a:rPr>
              <a:t>MINISTRY OF HEALTH OF BULGARIA</a:t>
            </a:r>
            <a:endParaRPr lang="bg-BG" sz="2800" dirty="0"/>
          </a:p>
        </p:txBody>
      </p:sp>
      <p:sp>
        <p:nvSpPr>
          <p:cNvPr id="3" name="Subtitle 2"/>
          <p:cNvSpPr>
            <a:spLocks noGrp="1"/>
          </p:cNvSpPr>
          <p:nvPr>
            <p:ph type="subTitle" idx="1"/>
          </p:nvPr>
        </p:nvSpPr>
        <p:spPr>
          <a:xfrm>
            <a:off x="755576" y="1268760"/>
            <a:ext cx="7776864" cy="4298032"/>
          </a:xfrm>
        </p:spPr>
        <p:txBody>
          <a:bodyPr>
            <a:normAutofit/>
          </a:bodyPr>
          <a:lstStyle/>
          <a:p>
            <a:pPr algn="l"/>
            <a:endParaRPr lang="bg-BG" sz="2400" dirty="0" smtClean="0">
              <a:latin typeface="Times New Roman" pitchFamily="18" charset="0"/>
              <a:cs typeface="Times New Roman" pitchFamily="18" charset="0"/>
            </a:endParaRPr>
          </a:p>
          <a:p>
            <a:pPr algn="l"/>
            <a:endParaRPr lang="bg-BG" sz="2400" dirty="0" smtClean="0">
              <a:latin typeface="Times New Roman" pitchFamily="18" charset="0"/>
              <a:cs typeface="Times New Roman" pitchFamily="18" charset="0"/>
            </a:endParaRPr>
          </a:p>
          <a:p>
            <a:pPr algn="l"/>
            <a:r>
              <a:rPr lang="en-US" sz="2400" dirty="0">
                <a:latin typeface="Times New Roman" pitchFamily="18" charset="0"/>
                <a:cs typeface="Times New Roman" pitchFamily="18" charset="0"/>
              </a:rPr>
              <a:t>A working program based on the goals, priorities and activities  as well as a financial plan have been developed</a:t>
            </a:r>
            <a:endParaRPr lang="bg-BG" sz="24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76673"/>
            <a:ext cx="7772400" cy="720079"/>
          </a:xfrm>
        </p:spPr>
        <p:txBody>
          <a:bodyPr>
            <a:normAutofit fontScale="90000"/>
          </a:bodyPr>
          <a:lstStyle/>
          <a:p>
            <a:endParaRPr lang="bg-BG" dirty="0"/>
          </a:p>
        </p:txBody>
      </p:sp>
      <p:sp>
        <p:nvSpPr>
          <p:cNvPr id="3" name="Subtitle 2"/>
          <p:cNvSpPr>
            <a:spLocks noGrp="1"/>
          </p:cNvSpPr>
          <p:nvPr>
            <p:ph type="subTitle" idx="1"/>
          </p:nvPr>
        </p:nvSpPr>
        <p:spPr>
          <a:xfrm>
            <a:off x="683568" y="1268760"/>
            <a:ext cx="7848872" cy="4824536"/>
          </a:xfrm>
        </p:spPr>
        <p:txBody>
          <a:bodyPr/>
          <a:lstStyle/>
          <a:p>
            <a:endParaRPr lang="bg-BG" dirty="0"/>
          </a:p>
        </p:txBody>
      </p:sp>
      <p:pic>
        <p:nvPicPr>
          <p:cNvPr id="4" name="Picture 3" descr="11102631_10202974146468269_8917618529958592571_n.jpg"/>
          <p:cNvPicPr>
            <a:picLocks noChangeAspect="1"/>
          </p:cNvPicPr>
          <p:nvPr/>
        </p:nvPicPr>
        <p:blipFill>
          <a:blip r:embed="rId2" cstate="print"/>
          <a:stretch>
            <a:fillRect/>
          </a:stretch>
        </p:blipFill>
        <p:spPr>
          <a:xfrm>
            <a:off x="1600200" y="1909762"/>
            <a:ext cx="5943600" cy="303847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404664"/>
            <a:ext cx="7772400" cy="720079"/>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US" sz="2800" dirty="0">
                <a:latin typeface="Times New Roman" pitchFamily="18" charset="0"/>
                <a:cs typeface="Times New Roman" pitchFamily="18" charset="0"/>
              </a:rPr>
              <a:t>MINISTRY OF HEALTH OF BULGARIA</a:t>
            </a:r>
            <a:endParaRPr lang="bg-BG" sz="2800" dirty="0"/>
          </a:p>
        </p:txBody>
      </p:sp>
      <p:graphicFrame>
        <p:nvGraphicFramePr>
          <p:cNvPr id="4" name="Table 3"/>
          <p:cNvGraphicFramePr>
            <a:graphicFrameLocks noGrp="1"/>
          </p:cNvGraphicFramePr>
          <p:nvPr/>
        </p:nvGraphicFramePr>
        <p:xfrm>
          <a:off x="539554" y="1456288"/>
          <a:ext cx="8208908" cy="5179216"/>
        </p:xfrm>
        <a:graphic>
          <a:graphicData uri="http://schemas.openxmlformats.org/drawingml/2006/table">
            <a:tbl>
              <a:tblPr/>
              <a:tblGrid>
                <a:gridCol w="950783"/>
                <a:gridCol w="523832"/>
                <a:gridCol w="624001"/>
                <a:gridCol w="541896"/>
                <a:gridCol w="500842"/>
                <a:gridCol w="681474"/>
                <a:gridCol w="637139"/>
                <a:gridCol w="550107"/>
                <a:gridCol w="640424"/>
                <a:gridCol w="638781"/>
                <a:gridCol w="640424"/>
                <a:gridCol w="640424"/>
                <a:gridCol w="638781"/>
              </a:tblGrid>
              <a:tr h="151208">
                <a:tc>
                  <a:txBody>
                    <a:bodyPr/>
                    <a:lstStyle/>
                    <a:p>
                      <a:pPr algn="ctr">
                        <a:spcAft>
                          <a:spcPts val="0"/>
                        </a:spcAft>
                      </a:pPr>
                      <a:r>
                        <a:rPr lang="bg-BG" sz="1000" b="1" dirty="0">
                          <a:solidFill>
                            <a:srgbClr val="000066"/>
                          </a:solidFill>
                          <a:latin typeface="Times New Roman" pitchFamily="18" charset="0"/>
                          <a:ea typeface="Times New Roman"/>
                          <a:cs typeface="Times New Roman" pitchFamily="18" charset="0"/>
                        </a:rPr>
                        <a:t>Година</a:t>
                      </a:r>
                      <a:endParaRPr lang="bg-BG" sz="1000" b="1" dirty="0">
                        <a:latin typeface="Times New Roman" pitchFamily="18" charset="0"/>
                        <a:ea typeface="Times New Roman"/>
                        <a:cs typeface="Times New Roman" pitchFamily="18" charset="0"/>
                      </a:endParaRP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2004</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2005</a:t>
                      </a:r>
                      <a:endParaRPr lang="bg-BG" sz="1000" b="1">
                        <a:latin typeface="Times New Roman" pitchFamily="18" charset="0"/>
                        <a:ea typeface="Times New Roman"/>
                        <a:cs typeface="Times New Roman" pitchFamily="18" charset="0"/>
                      </a:endParaRP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2006</a:t>
                      </a:r>
                      <a:endParaRPr lang="bg-BG" sz="1000" b="1">
                        <a:latin typeface="Times New Roman" pitchFamily="18" charset="0"/>
                        <a:ea typeface="Times New Roman"/>
                        <a:cs typeface="Times New Roman" pitchFamily="18" charset="0"/>
                      </a:endParaRP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2007</a:t>
                      </a:r>
                      <a:endParaRPr lang="bg-BG" sz="1000" b="1">
                        <a:latin typeface="Times New Roman" pitchFamily="18" charset="0"/>
                        <a:ea typeface="Times New Roman"/>
                        <a:cs typeface="Times New Roman" pitchFamily="18" charset="0"/>
                      </a:endParaRP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2008</a:t>
                      </a:r>
                      <a:endParaRPr lang="bg-BG" sz="1000" b="1">
                        <a:latin typeface="Times New Roman" pitchFamily="18" charset="0"/>
                        <a:ea typeface="Times New Roman"/>
                        <a:cs typeface="Times New Roman" pitchFamily="18" charset="0"/>
                      </a:endParaRP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2009</a:t>
                      </a:r>
                      <a:endParaRPr lang="bg-BG" sz="1000" b="1">
                        <a:latin typeface="Times New Roman" pitchFamily="18" charset="0"/>
                        <a:ea typeface="Times New Roman"/>
                        <a:cs typeface="Times New Roman" pitchFamily="18" charset="0"/>
                      </a:endParaRP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2010</a:t>
                      </a:r>
                      <a:endParaRPr lang="bg-BG" sz="1000" b="1">
                        <a:latin typeface="Times New Roman" pitchFamily="18" charset="0"/>
                        <a:ea typeface="Times New Roman"/>
                        <a:cs typeface="Times New Roman" pitchFamily="18" charset="0"/>
                      </a:endParaRP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2011</a:t>
                      </a:r>
                      <a:endParaRPr lang="bg-BG" sz="1000" b="1">
                        <a:latin typeface="Times New Roman" pitchFamily="18" charset="0"/>
                        <a:ea typeface="Times New Roman"/>
                        <a:cs typeface="Times New Roman" pitchFamily="18" charset="0"/>
                      </a:endParaRP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2012</a:t>
                      </a:r>
                      <a:endParaRPr lang="bg-BG" sz="1000" b="1">
                        <a:latin typeface="Times New Roman" pitchFamily="18" charset="0"/>
                        <a:ea typeface="Times New Roman"/>
                        <a:cs typeface="Times New Roman" pitchFamily="18" charset="0"/>
                      </a:endParaRP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2013</a:t>
                      </a:r>
                      <a:endParaRPr lang="bg-BG" sz="1000" b="1">
                        <a:latin typeface="Times New Roman" pitchFamily="18" charset="0"/>
                        <a:ea typeface="Times New Roman"/>
                        <a:cs typeface="Times New Roman" pitchFamily="18" charset="0"/>
                      </a:endParaRP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2014</a:t>
                      </a:r>
                      <a:endParaRPr lang="bg-BG" sz="1000" b="1">
                        <a:latin typeface="Times New Roman" pitchFamily="18" charset="0"/>
                        <a:ea typeface="Times New Roman"/>
                        <a:cs typeface="Times New Roman" pitchFamily="18" charset="0"/>
                      </a:endParaRP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Общо</a:t>
                      </a:r>
                      <a:endParaRPr lang="bg-BG" sz="1000" b="1">
                        <a:latin typeface="Times New Roman" pitchFamily="18" charset="0"/>
                        <a:ea typeface="Times New Roman"/>
                        <a:cs typeface="Times New Roman" pitchFamily="18" charset="0"/>
                      </a:endParaRP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1208">
                <a:tc gridSpan="12">
                  <a:txBody>
                    <a:bodyPr/>
                    <a:lstStyle/>
                    <a:p>
                      <a:pPr algn="ctr">
                        <a:spcAft>
                          <a:spcPts val="0"/>
                        </a:spcAft>
                      </a:pPr>
                      <a:r>
                        <a:rPr lang="ru-RU" sz="1000" b="1" dirty="0" err="1">
                          <a:solidFill>
                            <a:srgbClr val="000066"/>
                          </a:solidFill>
                          <a:latin typeface="Times New Roman" pitchFamily="18" charset="0"/>
                          <a:ea typeface="Times New Roman"/>
                          <a:cs typeface="Times New Roman" pitchFamily="18" charset="0"/>
                        </a:rPr>
                        <a:t>ККХТ</a:t>
                      </a:r>
                      <a:endParaRPr lang="bg-BG" sz="1000" b="1" dirty="0">
                        <a:latin typeface="Times New Roman" pitchFamily="18" charset="0"/>
                        <a:ea typeface="Times New Roman"/>
                        <a:cs typeface="Times New Roman" pitchFamily="18" charset="0"/>
                      </a:endParaRP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a:txBody>
                    <a:bodyPr/>
                    <a:lstStyle/>
                    <a:p>
                      <a:pPr algn="ctr">
                        <a:spcAft>
                          <a:spcPts val="0"/>
                        </a:spcAft>
                      </a:pPr>
                      <a:endParaRPr lang="bg-BG" sz="1000" b="1">
                        <a:latin typeface="Times New Roman" pitchFamily="18" charset="0"/>
                        <a:ea typeface="Times New Roman"/>
                        <a:cs typeface="Times New Roman" pitchFamily="18" charset="0"/>
                      </a:endParaRP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r>
              <a:tr h="302416">
                <a:tc>
                  <a:txBody>
                    <a:bodyPr/>
                    <a:lstStyle/>
                    <a:p>
                      <a:pPr algn="ctr">
                        <a:spcAft>
                          <a:spcPts val="0"/>
                        </a:spcAft>
                      </a:pPr>
                      <a:r>
                        <a:rPr lang="bg-BG" sz="1000" b="1" dirty="0" err="1">
                          <a:solidFill>
                            <a:srgbClr val="000066"/>
                          </a:solidFill>
                          <a:latin typeface="Times New Roman" pitchFamily="18" charset="0"/>
                          <a:ea typeface="Times New Roman"/>
                          <a:cs typeface="Times New Roman" pitchFamily="18" charset="0"/>
                        </a:rPr>
                        <a:t>Б</a:t>
                      </a:r>
                      <a:r>
                        <a:rPr lang="en-US" sz="1000" b="1" dirty="0" err="1">
                          <a:solidFill>
                            <a:srgbClr val="000066"/>
                          </a:solidFill>
                          <a:latin typeface="Times New Roman" pitchFamily="18" charset="0"/>
                          <a:ea typeface="Times New Roman"/>
                          <a:cs typeface="Times New Roman" pitchFamily="18" charset="0"/>
                        </a:rPr>
                        <a:t>рой</a:t>
                      </a:r>
                      <a:r>
                        <a:rPr lang="bg-BG" sz="1000" b="1" dirty="0">
                          <a:solidFill>
                            <a:srgbClr val="000066"/>
                          </a:solidFill>
                          <a:latin typeface="Times New Roman" pitchFamily="18" charset="0"/>
                          <a:ea typeface="Times New Roman"/>
                          <a:cs typeface="Times New Roman" pitchFamily="18" charset="0"/>
                        </a:rPr>
                        <a:t> случаи</a:t>
                      </a:r>
                      <a:endParaRPr lang="bg-BG" sz="1000" b="1" dirty="0">
                        <a:latin typeface="Times New Roman" pitchFamily="18" charset="0"/>
                        <a:ea typeface="Times New Roman"/>
                        <a:cs typeface="Times New Roman" pitchFamily="18" charset="0"/>
                      </a:endParaRPr>
                    </a:p>
                    <a:p>
                      <a:pPr algn="ctr">
                        <a:spcAft>
                          <a:spcPts val="0"/>
                        </a:spcAft>
                      </a:pPr>
                      <a:r>
                        <a:rPr lang="bg-BG" sz="1000" b="1" dirty="0">
                          <a:solidFill>
                            <a:srgbClr val="000066"/>
                          </a:solidFill>
                          <a:latin typeface="Times New Roman" pitchFamily="18" charset="0"/>
                          <a:ea typeface="Times New Roman"/>
                          <a:cs typeface="Times New Roman" pitchFamily="18" charset="0"/>
                        </a:rPr>
                        <a:t>(на 100 000)</a:t>
                      </a:r>
                      <a:endParaRPr lang="bg-BG" sz="1000" b="1" dirty="0">
                        <a:latin typeface="Times New Roman" pitchFamily="18" charset="0"/>
                        <a:ea typeface="Times New Roman"/>
                        <a:cs typeface="Times New Roman" pitchFamily="18" charset="0"/>
                      </a:endParaRP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dirty="0">
                          <a:solidFill>
                            <a:srgbClr val="000066"/>
                          </a:solidFill>
                          <a:latin typeface="Times New Roman" pitchFamily="18" charset="0"/>
                          <a:ea typeface="Times New Roman"/>
                          <a:cs typeface="Times New Roman" pitchFamily="18" charset="0"/>
                        </a:rPr>
                        <a:t>18</a:t>
                      </a:r>
                      <a:endParaRPr lang="bg-BG" sz="1000" b="1" dirty="0">
                        <a:latin typeface="Times New Roman" pitchFamily="18" charset="0"/>
                        <a:ea typeface="Times New Roman"/>
                        <a:cs typeface="Times New Roman" pitchFamily="18" charset="0"/>
                      </a:endParaRPr>
                    </a:p>
                    <a:p>
                      <a:pPr algn="ctr">
                        <a:spcAft>
                          <a:spcPts val="0"/>
                        </a:spcAft>
                      </a:pPr>
                      <a:r>
                        <a:rPr lang="bg-BG" sz="1000" b="1" dirty="0">
                          <a:solidFill>
                            <a:srgbClr val="000066"/>
                          </a:solidFill>
                          <a:latin typeface="Times New Roman" pitchFamily="18" charset="0"/>
                          <a:ea typeface="Times New Roman"/>
                          <a:cs typeface="Times New Roman" pitchFamily="18" charset="0"/>
                        </a:rPr>
                        <a:t>0,23</a:t>
                      </a:r>
                      <a:endParaRPr lang="bg-BG" sz="1000" b="1" dirty="0">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14</a:t>
                      </a:r>
                      <a:endParaRPr lang="bg-BG" sz="1000" b="1">
                        <a:latin typeface="Times New Roman" pitchFamily="18" charset="0"/>
                        <a:ea typeface="Times New Roman"/>
                        <a:cs typeface="Times New Roman" pitchFamily="18" charset="0"/>
                      </a:endParaRPr>
                    </a:p>
                    <a:p>
                      <a:pPr algn="ctr">
                        <a:spcAft>
                          <a:spcPts val="0"/>
                        </a:spcAft>
                      </a:pPr>
                      <a:r>
                        <a:rPr lang="en-US" sz="1000" b="1">
                          <a:solidFill>
                            <a:srgbClr val="000066"/>
                          </a:solidFill>
                          <a:latin typeface="Times New Roman" pitchFamily="18" charset="0"/>
                          <a:ea typeface="Times New Roman"/>
                          <a:cs typeface="Times New Roman" pitchFamily="18" charset="0"/>
                        </a:rPr>
                        <a:t>0,18</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7</a:t>
                      </a:r>
                      <a:endParaRPr lang="bg-BG" sz="1000" b="1">
                        <a:latin typeface="Times New Roman" pitchFamily="18" charset="0"/>
                        <a:ea typeface="Times New Roman"/>
                        <a:cs typeface="Times New Roman" pitchFamily="18" charset="0"/>
                      </a:endParaRPr>
                    </a:p>
                    <a:p>
                      <a:pPr algn="ctr">
                        <a:spcAft>
                          <a:spcPts val="0"/>
                        </a:spcAft>
                      </a:pPr>
                      <a:r>
                        <a:rPr lang="en-US" sz="1000" b="1">
                          <a:solidFill>
                            <a:srgbClr val="000066"/>
                          </a:solidFill>
                          <a:latin typeface="Times New Roman" pitchFamily="18" charset="0"/>
                          <a:ea typeface="Times New Roman"/>
                          <a:cs typeface="Times New Roman" pitchFamily="18" charset="0"/>
                        </a:rPr>
                        <a:t>0,09</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2</a:t>
                      </a:r>
                      <a:endParaRPr lang="bg-BG" sz="1000" b="1">
                        <a:latin typeface="Times New Roman" pitchFamily="18" charset="0"/>
                        <a:ea typeface="Times New Roman"/>
                        <a:cs typeface="Times New Roman" pitchFamily="18" charset="0"/>
                      </a:endParaRPr>
                    </a:p>
                    <a:p>
                      <a:pPr algn="ctr">
                        <a:spcAft>
                          <a:spcPts val="0"/>
                        </a:spcAft>
                      </a:pPr>
                      <a:r>
                        <a:rPr lang="en-US" sz="1000" b="1">
                          <a:solidFill>
                            <a:srgbClr val="000066"/>
                          </a:solidFill>
                          <a:latin typeface="Times New Roman" pitchFamily="18" charset="0"/>
                          <a:ea typeface="Times New Roman"/>
                          <a:cs typeface="Times New Roman" pitchFamily="18" charset="0"/>
                        </a:rPr>
                        <a:t>0,03</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13</a:t>
                      </a:r>
                      <a:endParaRPr lang="bg-BG" sz="1000" b="1">
                        <a:latin typeface="Times New Roman" pitchFamily="18" charset="0"/>
                        <a:ea typeface="Times New Roman"/>
                        <a:cs typeface="Times New Roman" pitchFamily="18" charset="0"/>
                      </a:endParaRPr>
                    </a:p>
                    <a:p>
                      <a:pPr algn="ctr">
                        <a:spcAft>
                          <a:spcPts val="0"/>
                        </a:spcAft>
                      </a:pPr>
                      <a:r>
                        <a:rPr lang="en-US" sz="1000" b="1">
                          <a:solidFill>
                            <a:srgbClr val="000066"/>
                          </a:solidFill>
                          <a:latin typeface="Times New Roman" pitchFamily="18" charset="0"/>
                          <a:ea typeface="Times New Roman"/>
                          <a:cs typeface="Times New Roman" pitchFamily="18" charset="0"/>
                        </a:rPr>
                        <a:t>0,17</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6</a:t>
                      </a:r>
                      <a:endParaRPr lang="bg-BG" sz="1000" b="1">
                        <a:latin typeface="Times New Roman" pitchFamily="18" charset="0"/>
                        <a:ea typeface="Times New Roman"/>
                        <a:cs typeface="Times New Roman" pitchFamily="18" charset="0"/>
                      </a:endParaRPr>
                    </a:p>
                    <a:p>
                      <a:pPr algn="ctr">
                        <a:spcAft>
                          <a:spcPts val="0"/>
                        </a:spcAft>
                      </a:pPr>
                      <a:r>
                        <a:rPr lang="en-US" sz="1000" b="1">
                          <a:solidFill>
                            <a:srgbClr val="000066"/>
                          </a:solidFill>
                          <a:latin typeface="Times New Roman" pitchFamily="18" charset="0"/>
                          <a:ea typeface="Times New Roman"/>
                          <a:cs typeface="Times New Roman" pitchFamily="18" charset="0"/>
                        </a:rPr>
                        <a:t>0,08</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6</a:t>
                      </a:r>
                      <a:endParaRPr lang="bg-BG" sz="1000" b="1">
                        <a:latin typeface="Times New Roman" pitchFamily="18" charset="0"/>
                        <a:ea typeface="Times New Roman"/>
                        <a:cs typeface="Times New Roman" pitchFamily="18" charset="0"/>
                      </a:endParaRPr>
                    </a:p>
                    <a:p>
                      <a:pPr algn="ctr">
                        <a:spcAft>
                          <a:spcPts val="0"/>
                        </a:spcAft>
                      </a:pPr>
                      <a:r>
                        <a:rPr lang="en-US" sz="1000" b="1">
                          <a:solidFill>
                            <a:srgbClr val="000066"/>
                          </a:solidFill>
                          <a:latin typeface="Times New Roman" pitchFamily="18" charset="0"/>
                          <a:ea typeface="Times New Roman"/>
                          <a:cs typeface="Times New Roman" pitchFamily="18" charset="0"/>
                        </a:rPr>
                        <a:t>0,08</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4</a:t>
                      </a:r>
                      <a:endParaRPr lang="bg-BG" sz="1000" b="1">
                        <a:latin typeface="Times New Roman" pitchFamily="18" charset="0"/>
                        <a:ea typeface="Times New Roman"/>
                        <a:cs typeface="Times New Roman" pitchFamily="18" charset="0"/>
                      </a:endParaRPr>
                    </a:p>
                    <a:p>
                      <a:pPr algn="ctr">
                        <a:spcAft>
                          <a:spcPts val="0"/>
                        </a:spcAft>
                      </a:pPr>
                      <a:r>
                        <a:rPr lang="en-US" sz="1000" b="1">
                          <a:solidFill>
                            <a:srgbClr val="000066"/>
                          </a:solidFill>
                          <a:latin typeface="Times New Roman" pitchFamily="18" charset="0"/>
                          <a:ea typeface="Times New Roman"/>
                          <a:cs typeface="Times New Roman" pitchFamily="18" charset="0"/>
                        </a:rPr>
                        <a:t>0,05</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4</a:t>
                      </a:r>
                      <a:endParaRPr lang="bg-BG" sz="1000" b="1">
                        <a:latin typeface="Times New Roman" pitchFamily="18" charset="0"/>
                        <a:ea typeface="Times New Roman"/>
                        <a:cs typeface="Times New Roman" pitchFamily="18" charset="0"/>
                      </a:endParaRPr>
                    </a:p>
                    <a:p>
                      <a:pPr algn="ctr">
                        <a:spcAft>
                          <a:spcPts val="0"/>
                        </a:spcAft>
                      </a:pPr>
                      <a:r>
                        <a:rPr lang="en-US" sz="1000" b="1">
                          <a:solidFill>
                            <a:srgbClr val="000066"/>
                          </a:solidFill>
                          <a:latin typeface="Times New Roman" pitchFamily="18" charset="0"/>
                          <a:ea typeface="Times New Roman"/>
                          <a:cs typeface="Times New Roman" pitchFamily="18" charset="0"/>
                        </a:rPr>
                        <a:t>0,05</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8</a:t>
                      </a:r>
                      <a:endParaRPr lang="bg-BG" sz="1000" b="1">
                        <a:latin typeface="Times New Roman" pitchFamily="18" charset="0"/>
                        <a:ea typeface="Times New Roman"/>
                        <a:cs typeface="Times New Roman" pitchFamily="18" charset="0"/>
                      </a:endParaRPr>
                    </a:p>
                    <a:p>
                      <a:pPr algn="ctr">
                        <a:spcAft>
                          <a:spcPts val="0"/>
                        </a:spcAft>
                      </a:pPr>
                      <a:r>
                        <a:rPr lang="en-US" sz="1000" b="1">
                          <a:solidFill>
                            <a:srgbClr val="000066"/>
                          </a:solidFill>
                          <a:latin typeface="Times New Roman" pitchFamily="18" charset="0"/>
                          <a:ea typeface="Times New Roman"/>
                          <a:cs typeface="Times New Roman" pitchFamily="18" charset="0"/>
                        </a:rPr>
                        <a:t>0,11</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latin typeface="Times New Roman" pitchFamily="18" charset="0"/>
                          <a:ea typeface="Times New Roman"/>
                          <a:cs typeface="Times New Roman" pitchFamily="18" charset="0"/>
                        </a:rPr>
                        <a:t>8</a:t>
                      </a:r>
                    </a:p>
                    <a:p>
                      <a:pPr algn="ctr">
                        <a:spcAft>
                          <a:spcPts val="0"/>
                        </a:spcAft>
                      </a:pPr>
                      <a:r>
                        <a:rPr lang="bg-BG" sz="1000" b="1">
                          <a:latin typeface="Times New Roman" pitchFamily="18" charset="0"/>
                          <a:ea typeface="Times New Roman"/>
                          <a:cs typeface="Times New Roman" pitchFamily="18" charset="0"/>
                        </a:rPr>
                        <a:t>0,11</a:t>
                      </a: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bg-BG" sz="1000" b="1">
                        <a:latin typeface="Times New Roman" pitchFamily="18" charset="0"/>
                        <a:ea typeface="Times New Roman"/>
                        <a:cs typeface="Times New Roman" pitchFamily="18" charset="0"/>
                      </a:endParaRPr>
                    </a:p>
                    <a:p>
                      <a:pPr algn="ctr">
                        <a:spcAft>
                          <a:spcPts val="0"/>
                        </a:spcAft>
                      </a:pPr>
                      <a:r>
                        <a:rPr lang="bg-BG" sz="1000" b="1">
                          <a:latin typeface="Times New Roman" pitchFamily="18" charset="0"/>
                          <a:ea typeface="Times New Roman"/>
                          <a:cs typeface="Times New Roman" pitchFamily="18" charset="0"/>
                        </a:rPr>
                        <a:t>90</a:t>
                      </a: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2416">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Брой умрели </a:t>
                      </a:r>
                      <a:endParaRPr lang="bg-BG" sz="1000" b="1">
                        <a:latin typeface="Times New Roman" pitchFamily="18" charset="0"/>
                        <a:ea typeface="Times New Roman"/>
                        <a:cs typeface="Times New Roman" pitchFamily="18" charset="0"/>
                      </a:endParaRPr>
                    </a:p>
                    <a:p>
                      <a:pPr algn="ctr">
                        <a:spcAft>
                          <a:spcPts val="0"/>
                        </a:spcAft>
                      </a:pPr>
                      <a:r>
                        <a:rPr lang="bg-BG" sz="1000" b="1">
                          <a:solidFill>
                            <a:srgbClr val="000066"/>
                          </a:solidFill>
                          <a:latin typeface="Times New Roman" pitchFamily="18" charset="0"/>
                          <a:ea typeface="Times New Roman"/>
                          <a:cs typeface="Times New Roman" pitchFamily="18" charset="0"/>
                        </a:rPr>
                        <a:t>(леталитет)</a:t>
                      </a:r>
                      <a:endParaRPr lang="bg-BG" sz="1000" b="1">
                        <a:latin typeface="Times New Roman" pitchFamily="18" charset="0"/>
                        <a:ea typeface="Times New Roman"/>
                        <a:cs typeface="Times New Roman" pitchFamily="18" charset="0"/>
                      </a:endParaRP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dirty="0">
                          <a:solidFill>
                            <a:srgbClr val="000066"/>
                          </a:solidFill>
                          <a:latin typeface="Times New Roman" pitchFamily="18" charset="0"/>
                          <a:ea typeface="Times New Roman"/>
                          <a:cs typeface="Times New Roman" pitchFamily="18" charset="0"/>
                        </a:rPr>
                        <a:t>6</a:t>
                      </a:r>
                      <a:endParaRPr lang="bg-BG" sz="1000" b="1" dirty="0">
                        <a:latin typeface="Times New Roman" pitchFamily="18" charset="0"/>
                        <a:ea typeface="Times New Roman"/>
                        <a:cs typeface="Times New Roman" pitchFamily="18" charset="0"/>
                      </a:endParaRPr>
                    </a:p>
                    <a:p>
                      <a:pPr algn="ctr">
                        <a:spcAft>
                          <a:spcPts val="0"/>
                        </a:spcAft>
                      </a:pPr>
                      <a:r>
                        <a:rPr lang="bg-BG" sz="1000" b="1" dirty="0">
                          <a:solidFill>
                            <a:srgbClr val="000066"/>
                          </a:solidFill>
                          <a:latin typeface="Times New Roman" pitchFamily="18" charset="0"/>
                          <a:ea typeface="Times New Roman"/>
                          <a:cs typeface="Times New Roman" pitchFamily="18" charset="0"/>
                        </a:rPr>
                        <a:t>33,33</a:t>
                      </a:r>
                      <a:endParaRPr lang="bg-BG" sz="1000" b="1" dirty="0">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dirty="0">
                          <a:solidFill>
                            <a:srgbClr val="000066"/>
                          </a:solidFill>
                          <a:latin typeface="Times New Roman" pitchFamily="18" charset="0"/>
                          <a:ea typeface="Times New Roman"/>
                          <a:cs typeface="Times New Roman" pitchFamily="18" charset="0"/>
                        </a:rPr>
                        <a:t>2</a:t>
                      </a:r>
                      <a:endParaRPr lang="bg-BG" sz="1000" b="1" dirty="0">
                        <a:latin typeface="Times New Roman" pitchFamily="18" charset="0"/>
                        <a:ea typeface="Times New Roman"/>
                        <a:cs typeface="Times New Roman" pitchFamily="18" charset="0"/>
                      </a:endParaRPr>
                    </a:p>
                    <a:p>
                      <a:pPr algn="ctr">
                        <a:spcAft>
                          <a:spcPts val="0"/>
                        </a:spcAft>
                      </a:pPr>
                      <a:r>
                        <a:rPr lang="en-US" sz="1000" b="1" dirty="0">
                          <a:solidFill>
                            <a:srgbClr val="000066"/>
                          </a:solidFill>
                          <a:latin typeface="Times New Roman" pitchFamily="18" charset="0"/>
                          <a:ea typeface="Times New Roman"/>
                          <a:cs typeface="Times New Roman" pitchFamily="18" charset="0"/>
                        </a:rPr>
                        <a:t>14,29</a:t>
                      </a:r>
                      <a:endParaRPr lang="bg-BG" sz="1000" b="1" dirty="0">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2</a:t>
                      </a:r>
                      <a:endParaRPr lang="bg-BG" sz="1000" b="1">
                        <a:latin typeface="Times New Roman" pitchFamily="18" charset="0"/>
                        <a:ea typeface="Times New Roman"/>
                        <a:cs typeface="Times New Roman" pitchFamily="18" charset="0"/>
                      </a:endParaRPr>
                    </a:p>
                    <a:p>
                      <a:pPr algn="ctr">
                        <a:spcAft>
                          <a:spcPts val="0"/>
                        </a:spcAft>
                      </a:pPr>
                      <a:r>
                        <a:rPr lang="en-US" sz="1000" b="1">
                          <a:solidFill>
                            <a:srgbClr val="000066"/>
                          </a:solidFill>
                          <a:latin typeface="Times New Roman" pitchFamily="18" charset="0"/>
                          <a:ea typeface="Times New Roman"/>
                          <a:cs typeface="Times New Roman" pitchFamily="18" charset="0"/>
                        </a:rPr>
                        <a:t>28,57</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1</a:t>
                      </a:r>
                      <a:endParaRPr lang="bg-BG" sz="1000" b="1">
                        <a:latin typeface="Times New Roman" pitchFamily="18" charset="0"/>
                        <a:ea typeface="Times New Roman"/>
                        <a:cs typeface="Times New Roman" pitchFamily="18" charset="0"/>
                      </a:endParaRPr>
                    </a:p>
                    <a:p>
                      <a:pPr algn="ctr">
                        <a:spcAft>
                          <a:spcPts val="0"/>
                        </a:spcAft>
                      </a:pPr>
                      <a:r>
                        <a:rPr lang="en-US" sz="1000" b="1">
                          <a:solidFill>
                            <a:srgbClr val="000066"/>
                          </a:solidFill>
                          <a:latin typeface="Times New Roman" pitchFamily="18" charset="0"/>
                          <a:ea typeface="Times New Roman"/>
                          <a:cs typeface="Times New Roman" pitchFamily="18" charset="0"/>
                        </a:rPr>
                        <a:t>50</a:t>
                      </a:r>
                      <a:r>
                        <a:rPr lang="bg-BG" sz="1000" b="1">
                          <a:solidFill>
                            <a:srgbClr val="000066"/>
                          </a:solidFill>
                          <a:latin typeface="Times New Roman" pitchFamily="18" charset="0"/>
                          <a:ea typeface="Times New Roman"/>
                          <a:cs typeface="Times New Roman" pitchFamily="18" charset="0"/>
                        </a:rPr>
                        <a:t>,00</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1</a:t>
                      </a:r>
                      <a:endParaRPr lang="bg-BG" sz="1000" b="1">
                        <a:latin typeface="Times New Roman" pitchFamily="18" charset="0"/>
                        <a:ea typeface="Times New Roman"/>
                        <a:cs typeface="Times New Roman" pitchFamily="18" charset="0"/>
                      </a:endParaRPr>
                    </a:p>
                    <a:p>
                      <a:pPr algn="ctr">
                        <a:spcAft>
                          <a:spcPts val="0"/>
                        </a:spcAft>
                      </a:pPr>
                      <a:r>
                        <a:rPr lang="en-US" sz="1000" b="1">
                          <a:solidFill>
                            <a:srgbClr val="000066"/>
                          </a:solidFill>
                          <a:latin typeface="Times New Roman" pitchFamily="18" charset="0"/>
                          <a:ea typeface="Times New Roman"/>
                          <a:cs typeface="Times New Roman" pitchFamily="18" charset="0"/>
                        </a:rPr>
                        <a:t>7,69</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1</a:t>
                      </a:r>
                      <a:endParaRPr lang="bg-BG" sz="1000" b="1">
                        <a:latin typeface="Times New Roman" pitchFamily="18" charset="0"/>
                        <a:ea typeface="Times New Roman"/>
                        <a:cs typeface="Times New Roman" pitchFamily="18" charset="0"/>
                      </a:endParaRPr>
                    </a:p>
                    <a:p>
                      <a:pPr algn="ctr">
                        <a:spcAft>
                          <a:spcPts val="0"/>
                        </a:spcAft>
                      </a:pPr>
                      <a:r>
                        <a:rPr lang="en-US" sz="1000" b="1">
                          <a:solidFill>
                            <a:srgbClr val="000066"/>
                          </a:solidFill>
                          <a:latin typeface="Times New Roman" pitchFamily="18" charset="0"/>
                          <a:ea typeface="Times New Roman"/>
                          <a:cs typeface="Times New Roman" pitchFamily="18" charset="0"/>
                        </a:rPr>
                        <a:t>16,67</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0</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0</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1</a:t>
                      </a:r>
                      <a:endParaRPr lang="bg-BG" sz="1000" b="1">
                        <a:latin typeface="Times New Roman" pitchFamily="18" charset="0"/>
                        <a:ea typeface="Times New Roman"/>
                        <a:cs typeface="Times New Roman" pitchFamily="18" charset="0"/>
                      </a:endParaRPr>
                    </a:p>
                    <a:p>
                      <a:pPr algn="ctr">
                        <a:spcAft>
                          <a:spcPts val="0"/>
                        </a:spcAft>
                      </a:pPr>
                      <a:r>
                        <a:rPr lang="en-US" sz="1000" b="1">
                          <a:solidFill>
                            <a:srgbClr val="000066"/>
                          </a:solidFill>
                          <a:latin typeface="Times New Roman" pitchFamily="18" charset="0"/>
                          <a:ea typeface="Times New Roman"/>
                          <a:cs typeface="Times New Roman" pitchFamily="18" charset="0"/>
                        </a:rPr>
                        <a:t>25</a:t>
                      </a:r>
                      <a:r>
                        <a:rPr lang="bg-BG" sz="1000" b="1">
                          <a:solidFill>
                            <a:srgbClr val="000066"/>
                          </a:solidFill>
                          <a:latin typeface="Times New Roman" pitchFamily="18" charset="0"/>
                          <a:ea typeface="Times New Roman"/>
                          <a:cs typeface="Times New Roman" pitchFamily="18" charset="0"/>
                        </a:rPr>
                        <a:t>,00</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2</a:t>
                      </a:r>
                      <a:endParaRPr lang="bg-BG" sz="1000" b="1">
                        <a:latin typeface="Times New Roman" pitchFamily="18" charset="0"/>
                        <a:ea typeface="Times New Roman"/>
                        <a:cs typeface="Times New Roman" pitchFamily="18" charset="0"/>
                      </a:endParaRPr>
                    </a:p>
                    <a:p>
                      <a:pPr algn="ctr">
                        <a:spcAft>
                          <a:spcPts val="0"/>
                        </a:spcAft>
                      </a:pPr>
                      <a:r>
                        <a:rPr lang="en-US" sz="1000" b="1">
                          <a:solidFill>
                            <a:srgbClr val="000066"/>
                          </a:solidFill>
                          <a:latin typeface="Times New Roman" pitchFamily="18" charset="0"/>
                          <a:ea typeface="Times New Roman"/>
                          <a:cs typeface="Times New Roman" pitchFamily="18" charset="0"/>
                        </a:rPr>
                        <a:t>25</a:t>
                      </a:r>
                      <a:r>
                        <a:rPr lang="bg-BG" sz="1000" b="1">
                          <a:solidFill>
                            <a:srgbClr val="000066"/>
                          </a:solidFill>
                          <a:latin typeface="Times New Roman" pitchFamily="18" charset="0"/>
                          <a:ea typeface="Times New Roman"/>
                          <a:cs typeface="Times New Roman" pitchFamily="18" charset="0"/>
                        </a:rPr>
                        <a:t>,00</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1</a:t>
                      </a:r>
                      <a:endParaRPr lang="bg-BG" sz="1000" b="1">
                        <a:latin typeface="Times New Roman" pitchFamily="18" charset="0"/>
                        <a:ea typeface="Times New Roman"/>
                        <a:cs typeface="Times New Roman" pitchFamily="18" charset="0"/>
                      </a:endParaRPr>
                    </a:p>
                    <a:p>
                      <a:pPr algn="ctr">
                        <a:spcAft>
                          <a:spcPts val="0"/>
                        </a:spcAft>
                      </a:pPr>
                      <a:r>
                        <a:rPr lang="bg-BG" sz="1000" b="1">
                          <a:solidFill>
                            <a:srgbClr val="000066"/>
                          </a:solidFill>
                          <a:latin typeface="Times New Roman" pitchFamily="18" charset="0"/>
                          <a:ea typeface="Times New Roman"/>
                          <a:cs typeface="Times New Roman" pitchFamily="18" charset="0"/>
                        </a:rPr>
                        <a:t>0,01</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bg-BG" sz="1000" b="1">
                        <a:latin typeface="Times New Roman" pitchFamily="18" charset="0"/>
                        <a:ea typeface="Times New Roman"/>
                        <a:cs typeface="Times New Roman" pitchFamily="18" charset="0"/>
                      </a:endParaRPr>
                    </a:p>
                    <a:p>
                      <a:pPr algn="ctr">
                        <a:spcAft>
                          <a:spcPts val="0"/>
                        </a:spcAft>
                      </a:pPr>
                      <a:r>
                        <a:rPr lang="bg-BG" sz="1000" b="1">
                          <a:solidFill>
                            <a:srgbClr val="000066"/>
                          </a:solidFill>
                          <a:latin typeface="Times New Roman" pitchFamily="18" charset="0"/>
                          <a:ea typeface="Times New Roman"/>
                          <a:cs typeface="Times New Roman" pitchFamily="18" charset="0"/>
                        </a:rPr>
                        <a:t>17</a:t>
                      </a:r>
                      <a:endParaRPr lang="bg-BG" sz="1000" b="1">
                        <a:latin typeface="Times New Roman" pitchFamily="18" charset="0"/>
                        <a:ea typeface="Times New Roman"/>
                        <a:cs typeface="Times New Roman" pitchFamily="18" charset="0"/>
                      </a:endParaRP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1208">
                <a:tc gridSpan="12">
                  <a:txBody>
                    <a:bodyPr/>
                    <a:lstStyle/>
                    <a:p>
                      <a:pPr algn="ctr">
                        <a:spcAft>
                          <a:spcPts val="0"/>
                        </a:spcAft>
                      </a:pPr>
                      <a:r>
                        <a:rPr lang="ru-RU" sz="1000" b="1" dirty="0" err="1">
                          <a:solidFill>
                            <a:srgbClr val="000066"/>
                          </a:solidFill>
                          <a:latin typeface="Times New Roman" pitchFamily="18" charset="0"/>
                          <a:ea typeface="Times New Roman"/>
                          <a:cs typeface="Times New Roman" pitchFamily="18" charset="0"/>
                        </a:rPr>
                        <a:t>ХТБС</a:t>
                      </a:r>
                      <a:endParaRPr lang="bg-BG" sz="1000" b="1" dirty="0">
                        <a:latin typeface="Times New Roman" pitchFamily="18" charset="0"/>
                        <a:ea typeface="Times New Roman"/>
                        <a:cs typeface="Times New Roman" pitchFamily="18" charset="0"/>
                      </a:endParaRP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a:txBody>
                    <a:bodyPr/>
                    <a:lstStyle/>
                    <a:p>
                      <a:pPr algn="ctr">
                        <a:spcAft>
                          <a:spcPts val="0"/>
                        </a:spcAft>
                      </a:pPr>
                      <a:endParaRPr lang="bg-BG" sz="1000" b="1">
                        <a:latin typeface="Times New Roman" pitchFamily="18" charset="0"/>
                        <a:ea typeface="Times New Roman"/>
                        <a:cs typeface="Times New Roman" pitchFamily="18" charset="0"/>
                      </a:endParaRP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r>
              <a:tr h="453623">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Б</a:t>
                      </a:r>
                      <a:r>
                        <a:rPr lang="en-US" sz="1000" b="1">
                          <a:solidFill>
                            <a:srgbClr val="000066"/>
                          </a:solidFill>
                          <a:latin typeface="Times New Roman" pitchFamily="18" charset="0"/>
                          <a:ea typeface="Times New Roman"/>
                          <a:cs typeface="Times New Roman" pitchFamily="18" charset="0"/>
                        </a:rPr>
                        <a:t>рой</a:t>
                      </a:r>
                      <a:r>
                        <a:rPr lang="bg-BG" sz="1000" b="1">
                          <a:solidFill>
                            <a:srgbClr val="000066"/>
                          </a:solidFill>
                          <a:latin typeface="Times New Roman" pitchFamily="18" charset="0"/>
                          <a:ea typeface="Times New Roman"/>
                          <a:cs typeface="Times New Roman" pitchFamily="18" charset="0"/>
                        </a:rPr>
                        <a:t> случаи </a:t>
                      </a:r>
                      <a:endParaRPr lang="bg-BG" sz="1000" b="1">
                        <a:latin typeface="Times New Roman" pitchFamily="18" charset="0"/>
                        <a:ea typeface="Times New Roman"/>
                        <a:cs typeface="Times New Roman" pitchFamily="18" charset="0"/>
                      </a:endParaRPr>
                    </a:p>
                    <a:p>
                      <a:pPr algn="ctr">
                        <a:spcAft>
                          <a:spcPts val="0"/>
                        </a:spcAft>
                      </a:pPr>
                      <a:r>
                        <a:rPr lang="bg-BG" sz="1000" b="1">
                          <a:solidFill>
                            <a:srgbClr val="000066"/>
                          </a:solidFill>
                          <a:latin typeface="Times New Roman" pitchFamily="18" charset="0"/>
                          <a:ea typeface="Times New Roman"/>
                          <a:cs typeface="Times New Roman" pitchFamily="18" charset="0"/>
                        </a:rPr>
                        <a:t>(на 100000)</a:t>
                      </a:r>
                      <a:endParaRPr lang="bg-BG" sz="1000" b="1">
                        <a:latin typeface="Times New Roman" pitchFamily="18" charset="0"/>
                        <a:ea typeface="Times New Roman"/>
                        <a:cs typeface="Times New Roman" pitchFamily="18" charset="0"/>
                      </a:endParaRP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bg-BG" sz="1000" b="1">
                          <a:solidFill>
                            <a:srgbClr val="000066"/>
                          </a:solidFill>
                          <a:latin typeface="Times New Roman" pitchFamily="18" charset="0"/>
                          <a:ea typeface="Times New Roman"/>
                          <a:cs typeface="Times New Roman" pitchFamily="18" charset="0"/>
                        </a:rPr>
                        <a:t>    </a:t>
                      </a:r>
                      <a:endParaRPr lang="bg-BG" sz="1000" b="1">
                        <a:latin typeface="Times New Roman" pitchFamily="18" charset="0"/>
                        <a:ea typeface="Times New Roman"/>
                        <a:cs typeface="Times New Roman" pitchFamily="18" charset="0"/>
                      </a:endParaRPr>
                    </a:p>
                    <a:p>
                      <a:pPr>
                        <a:spcAft>
                          <a:spcPts val="0"/>
                        </a:spcAft>
                      </a:pPr>
                      <a:r>
                        <a:rPr lang="bg-BG" sz="1000" b="1">
                          <a:solidFill>
                            <a:srgbClr val="000066"/>
                          </a:solidFill>
                          <a:latin typeface="Times New Roman" pitchFamily="18" charset="0"/>
                          <a:ea typeface="Times New Roman"/>
                          <a:cs typeface="Times New Roman" pitchFamily="18" charset="0"/>
                        </a:rPr>
                        <a:t>      6</a:t>
                      </a:r>
                      <a:endParaRPr lang="bg-BG" sz="1000" b="1">
                        <a:latin typeface="Times New Roman" pitchFamily="18" charset="0"/>
                        <a:ea typeface="Times New Roman"/>
                        <a:cs typeface="Times New Roman" pitchFamily="18" charset="0"/>
                      </a:endParaRPr>
                    </a:p>
                    <a:p>
                      <a:pPr algn="ctr">
                        <a:spcAft>
                          <a:spcPts val="0"/>
                        </a:spcAft>
                      </a:pPr>
                      <a:r>
                        <a:rPr lang="bg-BG" sz="1000" b="1">
                          <a:solidFill>
                            <a:srgbClr val="000066"/>
                          </a:solidFill>
                          <a:latin typeface="Times New Roman" pitchFamily="18" charset="0"/>
                          <a:ea typeface="Times New Roman"/>
                          <a:cs typeface="Times New Roman" pitchFamily="18" charset="0"/>
                        </a:rPr>
                        <a:t>0,08</a:t>
                      </a:r>
                      <a:endParaRPr lang="bg-BG" sz="1000" b="1">
                        <a:latin typeface="Times New Roman" pitchFamily="18" charset="0"/>
                        <a:ea typeface="Times New Roman"/>
                        <a:cs typeface="Times New Roman" pitchFamily="18" charset="0"/>
                      </a:endParaRP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dirty="0">
                          <a:solidFill>
                            <a:srgbClr val="000066"/>
                          </a:solidFill>
                          <a:latin typeface="Times New Roman" pitchFamily="18" charset="0"/>
                          <a:ea typeface="Times New Roman"/>
                          <a:cs typeface="Times New Roman" pitchFamily="18" charset="0"/>
                        </a:rPr>
                        <a:t>5</a:t>
                      </a:r>
                      <a:endParaRPr lang="bg-BG" sz="1000" b="1" dirty="0">
                        <a:latin typeface="Times New Roman" pitchFamily="18" charset="0"/>
                        <a:ea typeface="Times New Roman"/>
                        <a:cs typeface="Times New Roman" pitchFamily="18" charset="0"/>
                      </a:endParaRPr>
                    </a:p>
                    <a:p>
                      <a:pPr algn="ctr">
                        <a:spcAft>
                          <a:spcPts val="0"/>
                        </a:spcAft>
                      </a:pPr>
                      <a:r>
                        <a:rPr lang="en-US" sz="1000" b="1" dirty="0">
                          <a:solidFill>
                            <a:srgbClr val="000066"/>
                          </a:solidFill>
                          <a:latin typeface="Times New Roman" pitchFamily="18" charset="0"/>
                          <a:ea typeface="Times New Roman"/>
                          <a:cs typeface="Times New Roman" pitchFamily="18" charset="0"/>
                        </a:rPr>
                        <a:t>0,06</a:t>
                      </a:r>
                      <a:endParaRPr lang="bg-BG" sz="1000" b="1" dirty="0">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dirty="0">
                          <a:solidFill>
                            <a:srgbClr val="000066"/>
                          </a:solidFill>
                          <a:latin typeface="Times New Roman" pitchFamily="18" charset="0"/>
                          <a:ea typeface="Times New Roman"/>
                          <a:cs typeface="Times New Roman" pitchFamily="18" charset="0"/>
                        </a:rPr>
                        <a:t>0</a:t>
                      </a:r>
                      <a:endParaRPr lang="bg-BG" sz="1000" b="1" dirty="0">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2</a:t>
                      </a:r>
                      <a:endParaRPr lang="bg-BG" sz="1000" b="1">
                        <a:latin typeface="Times New Roman" pitchFamily="18" charset="0"/>
                        <a:ea typeface="Times New Roman"/>
                        <a:cs typeface="Times New Roman" pitchFamily="18" charset="0"/>
                      </a:endParaRPr>
                    </a:p>
                    <a:p>
                      <a:pPr algn="ctr">
                        <a:spcAft>
                          <a:spcPts val="0"/>
                        </a:spcAft>
                      </a:pPr>
                      <a:r>
                        <a:rPr lang="bg-BG" sz="1000" b="1">
                          <a:solidFill>
                            <a:srgbClr val="000066"/>
                          </a:solidFill>
                          <a:latin typeface="Times New Roman" pitchFamily="18" charset="0"/>
                          <a:ea typeface="Times New Roman"/>
                          <a:cs typeface="Times New Roman" pitchFamily="18" charset="0"/>
                        </a:rPr>
                        <a:t>0,03</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dirty="0">
                          <a:solidFill>
                            <a:srgbClr val="000066"/>
                          </a:solidFill>
                          <a:latin typeface="Times New Roman" pitchFamily="18" charset="0"/>
                          <a:ea typeface="Times New Roman"/>
                          <a:cs typeface="Times New Roman" pitchFamily="18" charset="0"/>
                        </a:rPr>
                        <a:t>4</a:t>
                      </a:r>
                      <a:endParaRPr lang="bg-BG" sz="1000" b="1" dirty="0">
                        <a:latin typeface="Times New Roman" pitchFamily="18" charset="0"/>
                        <a:ea typeface="Times New Roman"/>
                        <a:cs typeface="Times New Roman" pitchFamily="18" charset="0"/>
                      </a:endParaRPr>
                    </a:p>
                    <a:p>
                      <a:pPr algn="ctr">
                        <a:spcAft>
                          <a:spcPts val="0"/>
                        </a:spcAft>
                      </a:pPr>
                      <a:r>
                        <a:rPr lang="en-US" sz="1000" b="1" dirty="0">
                          <a:solidFill>
                            <a:srgbClr val="000066"/>
                          </a:solidFill>
                          <a:latin typeface="Times New Roman" pitchFamily="18" charset="0"/>
                          <a:ea typeface="Times New Roman"/>
                          <a:cs typeface="Times New Roman" pitchFamily="18" charset="0"/>
                        </a:rPr>
                        <a:t>0,05</a:t>
                      </a:r>
                      <a:endParaRPr lang="bg-BG" sz="1000" b="1" dirty="0">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5</a:t>
                      </a:r>
                      <a:endParaRPr lang="bg-BG" sz="1000" b="1">
                        <a:latin typeface="Times New Roman" pitchFamily="18" charset="0"/>
                        <a:ea typeface="Times New Roman"/>
                        <a:cs typeface="Times New Roman" pitchFamily="18" charset="0"/>
                      </a:endParaRPr>
                    </a:p>
                    <a:p>
                      <a:pPr algn="ctr">
                        <a:spcAft>
                          <a:spcPts val="0"/>
                        </a:spcAft>
                      </a:pPr>
                      <a:r>
                        <a:rPr lang="en-US" sz="1000" b="1">
                          <a:solidFill>
                            <a:srgbClr val="000066"/>
                          </a:solidFill>
                          <a:latin typeface="Times New Roman" pitchFamily="18" charset="0"/>
                          <a:ea typeface="Times New Roman"/>
                          <a:cs typeface="Times New Roman" pitchFamily="18" charset="0"/>
                        </a:rPr>
                        <a:t>0,07</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3</a:t>
                      </a:r>
                      <a:endParaRPr lang="bg-BG" sz="1000" b="1">
                        <a:latin typeface="Times New Roman" pitchFamily="18" charset="0"/>
                        <a:ea typeface="Times New Roman"/>
                        <a:cs typeface="Times New Roman" pitchFamily="18" charset="0"/>
                      </a:endParaRPr>
                    </a:p>
                    <a:p>
                      <a:pPr algn="ctr">
                        <a:spcAft>
                          <a:spcPts val="0"/>
                        </a:spcAft>
                      </a:pPr>
                      <a:r>
                        <a:rPr lang="en-US" sz="1000" b="1">
                          <a:solidFill>
                            <a:srgbClr val="000066"/>
                          </a:solidFill>
                          <a:latin typeface="Times New Roman" pitchFamily="18" charset="0"/>
                          <a:ea typeface="Times New Roman"/>
                          <a:cs typeface="Times New Roman" pitchFamily="18" charset="0"/>
                        </a:rPr>
                        <a:t>0,04</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3</a:t>
                      </a:r>
                      <a:endParaRPr lang="bg-BG" sz="1000" b="1">
                        <a:latin typeface="Times New Roman" pitchFamily="18" charset="0"/>
                        <a:ea typeface="Times New Roman"/>
                        <a:cs typeface="Times New Roman" pitchFamily="18" charset="0"/>
                      </a:endParaRPr>
                    </a:p>
                    <a:p>
                      <a:pPr algn="ctr">
                        <a:spcAft>
                          <a:spcPts val="0"/>
                        </a:spcAft>
                      </a:pPr>
                      <a:r>
                        <a:rPr lang="en-US" sz="1000" b="1">
                          <a:solidFill>
                            <a:srgbClr val="000066"/>
                          </a:solidFill>
                          <a:latin typeface="Times New Roman" pitchFamily="18" charset="0"/>
                          <a:ea typeface="Times New Roman"/>
                          <a:cs typeface="Times New Roman" pitchFamily="18" charset="0"/>
                        </a:rPr>
                        <a:t>0,04</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3</a:t>
                      </a:r>
                      <a:endParaRPr lang="bg-BG" sz="1000" b="1">
                        <a:latin typeface="Times New Roman" pitchFamily="18" charset="0"/>
                        <a:ea typeface="Times New Roman"/>
                        <a:cs typeface="Times New Roman" pitchFamily="18" charset="0"/>
                      </a:endParaRPr>
                    </a:p>
                    <a:p>
                      <a:pPr algn="ctr">
                        <a:spcAft>
                          <a:spcPts val="0"/>
                        </a:spcAft>
                      </a:pPr>
                      <a:r>
                        <a:rPr lang="en-US" sz="1000" b="1">
                          <a:solidFill>
                            <a:srgbClr val="000066"/>
                          </a:solidFill>
                          <a:latin typeface="Times New Roman" pitchFamily="18" charset="0"/>
                          <a:ea typeface="Times New Roman"/>
                          <a:cs typeface="Times New Roman" pitchFamily="18" charset="0"/>
                        </a:rPr>
                        <a:t>0,04</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15</a:t>
                      </a:r>
                      <a:endParaRPr lang="bg-BG" sz="1000" b="1">
                        <a:latin typeface="Times New Roman" pitchFamily="18" charset="0"/>
                        <a:ea typeface="Times New Roman"/>
                        <a:cs typeface="Times New Roman" pitchFamily="18" charset="0"/>
                      </a:endParaRPr>
                    </a:p>
                    <a:p>
                      <a:pPr algn="ctr">
                        <a:spcAft>
                          <a:spcPts val="0"/>
                        </a:spcAft>
                      </a:pPr>
                      <a:r>
                        <a:rPr lang="en-US" sz="1000" b="1">
                          <a:solidFill>
                            <a:srgbClr val="000066"/>
                          </a:solidFill>
                          <a:latin typeface="Times New Roman" pitchFamily="18" charset="0"/>
                          <a:ea typeface="Times New Roman"/>
                          <a:cs typeface="Times New Roman" pitchFamily="18" charset="0"/>
                        </a:rPr>
                        <a:t>0,21</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latin typeface="Times New Roman" pitchFamily="18" charset="0"/>
                          <a:ea typeface="Times New Roman"/>
                          <a:cs typeface="Times New Roman" pitchFamily="18" charset="0"/>
                        </a:rPr>
                        <a:t>9</a:t>
                      </a:r>
                    </a:p>
                    <a:p>
                      <a:pPr algn="ctr">
                        <a:spcAft>
                          <a:spcPts val="0"/>
                        </a:spcAft>
                      </a:pPr>
                      <a:r>
                        <a:rPr lang="bg-BG" sz="1000" b="1">
                          <a:latin typeface="Times New Roman" pitchFamily="18" charset="0"/>
                          <a:ea typeface="Times New Roman"/>
                          <a:cs typeface="Times New Roman" pitchFamily="18" charset="0"/>
                        </a:rPr>
                        <a:t>0,12</a:t>
                      </a: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bg-BG" sz="1000" b="1">
                        <a:latin typeface="Times New Roman" pitchFamily="18" charset="0"/>
                        <a:ea typeface="Times New Roman"/>
                        <a:cs typeface="Times New Roman" pitchFamily="18" charset="0"/>
                      </a:endParaRPr>
                    </a:p>
                    <a:p>
                      <a:pPr algn="ctr">
                        <a:spcAft>
                          <a:spcPts val="0"/>
                        </a:spcAft>
                      </a:pPr>
                      <a:r>
                        <a:rPr lang="bg-BG" sz="1000" b="1">
                          <a:latin typeface="Times New Roman" pitchFamily="18" charset="0"/>
                          <a:ea typeface="Times New Roman"/>
                          <a:cs typeface="Times New Roman" pitchFamily="18" charset="0"/>
                        </a:rPr>
                        <a:t>55</a:t>
                      </a: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2416">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Брой умрели </a:t>
                      </a:r>
                      <a:endParaRPr lang="bg-BG" sz="1000" b="1">
                        <a:latin typeface="Times New Roman" pitchFamily="18" charset="0"/>
                        <a:ea typeface="Times New Roman"/>
                        <a:cs typeface="Times New Roman" pitchFamily="18" charset="0"/>
                      </a:endParaRPr>
                    </a:p>
                    <a:p>
                      <a:pPr algn="ctr">
                        <a:spcAft>
                          <a:spcPts val="0"/>
                        </a:spcAft>
                      </a:pPr>
                      <a:r>
                        <a:rPr lang="bg-BG" sz="1000" b="1">
                          <a:solidFill>
                            <a:srgbClr val="000066"/>
                          </a:solidFill>
                          <a:latin typeface="Times New Roman" pitchFamily="18" charset="0"/>
                          <a:ea typeface="Times New Roman"/>
                          <a:cs typeface="Times New Roman" pitchFamily="18" charset="0"/>
                        </a:rPr>
                        <a:t>(леталитет)</a:t>
                      </a:r>
                      <a:endParaRPr lang="bg-BG" sz="1000" b="1">
                        <a:latin typeface="Times New Roman" pitchFamily="18" charset="0"/>
                        <a:ea typeface="Times New Roman"/>
                        <a:cs typeface="Times New Roman" pitchFamily="18" charset="0"/>
                      </a:endParaRP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latin typeface="Times New Roman" pitchFamily="18" charset="0"/>
                          <a:ea typeface="Times New Roman"/>
                          <a:cs typeface="Times New Roman" pitchFamily="18" charset="0"/>
                        </a:rPr>
                        <a:t>1</a:t>
                      </a:r>
                    </a:p>
                    <a:p>
                      <a:pPr algn="ctr">
                        <a:spcAft>
                          <a:spcPts val="0"/>
                        </a:spcAft>
                      </a:pPr>
                      <a:r>
                        <a:rPr lang="bg-BG" sz="1000" b="1">
                          <a:latin typeface="Times New Roman" pitchFamily="18" charset="0"/>
                          <a:ea typeface="Times New Roman"/>
                          <a:cs typeface="Times New Roman" pitchFamily="18" charset="0"/>
                        </a:rPr>
                        <a:t>16,67</a:t>
                      </a: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0</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0</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dirty="0">
                          <a:solidFill>
                            <a:srgbClr val="000066"/>
                          </a:solidFill>
                          <a:latin typeface="Times New Roman" pitchFamily="18" charset="0"/>
                          <a:ea typeface="Times New Roman"/>
                          <a:cs typeface="Times New Roman" pitchFamily="18" charset="0"/>
                        </a:rPr>
                        <a:t>1</a:t>
                      </a:r>
                      <a:endParaRPr lang="bg-BG" sz="1000" b="1" dirty="0">
                        <a:latin typeface="Times New Roman" pitchFamily="18" charset="0"/>
                        <a:ea typeface="Times New Roman"/>
                        <a:cs typeface="Times New Roman" pitchFamily="18" charset="0"/>
                      </a:endParaRPr>
                    </a:p>
                    <a:p>
                      <a:pPr algn="ctr">
                        <a:spcAft>
                          <a:spcPts val="0"/>
                        </a:spcAft>
                      </a:pPr>
                      <a:r>
                        <a:rPr lang="bg-BG" sz="1000" b="1" dirty="0">
                          <a:solidFill>
                            <a:srgbClr val="000066"/>
                          </a:solidFill>
                          <a:latin typeface="Times New Roman" pitchFamily="18" charset="0"/>
                          <a:ea typeface="Times New Roman"/>
                          <a:cs typeface="Times New Roman" pitchFamily="18" charset="0"/>
                        </a:rPr>
                        <a:t>50,00</a:t>
                      </a:r>
                      <a:endParaRPr lang="bg-BG" sz="1000" b="1" dirty="0">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0</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1</a:t>
                      </a:r>
                      <a:endParaRPr lang="bg-BG" sz="1000" b="1">
                        <a:latin typeface="Times New Roman" pitchFamily="18" charset="0"/>
                        <a:ea typeface="Times New Roman"/>
                        <a:cs typeface="Times New Roman" pitchFamily="18" charset="0"/>
                      </a:endParaRPr>
                    </a:p>
                    <a:p>
                      <a:pPr algn="ctr">
                        <a:spcAft>
                          <a:spcPts val="0"/>
                        </a:spcAft>
                      </a:pPr>
                      <a:r>
                        <a:rPr lang="bg-BG" sz="1000" b="1">
                          <a:solidFill>
                            <a:srgbClr val="000066"/>
                          </a:solidFill>
                          <a:latin typeface="Times New Roman" pitchFamily="18" charset="0"/>
                          <a:ea typeface="Times New Roman"/>
                          <a:cs typeface="Times New Roman" pitchFamily="18" charset="0"/>
                        </a:rPr>
                        <a:t>20,00</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1</a:t>
                      </a:r>
                      <a:endParaRPr lang="bg-BG" sz="1000" b="1">
                        <a:latin typeface="Times New Roman" pitchFamily="18" charset="0"/>
                        <a:ea typeface="Times New Roman"/>
                        <a:cs typeface="Times New Roman" pitchFamily="18" charset="0"/>
                      </a:endParaRPr>
                    </a:p>
                    <a:p>
                      <a:pPr algn="ctr">
                        <a:spcAft>
                          <a:spcPts val="0"/>
                        </a:spcAft>
                      </a:pPr>
                      <a:r>
                        <a:rPr lang="bg-BG" sz="1000" b="1">
                          <a:solidFill>
                            <a:srgbClr val="000066"/>
                          </a:solidFill>
                          <a:latin typeface="Times New Roman" pitchFamily="18" charset="0"/>
                          <a:ea typeface="Times New Roman"/>
                          <a:cs typeface="Times New Roman" pitchFamily="18" charset="0"/>
                        </a:rPr>
                        <a:t>33,33</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0</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0</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0</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2</a:t>
                      </a:r>
                      <a:endParaRPr lang="bg-BG" sz="1000" b="1">
                        <a:latin typeface="Times New Roman" pitchFamily="18" charset="0"/>
                        <a:ea typeface="Times New Roman"/>
                        <a:cs typeface="Times New Roman" pitchFamily="18" charset="0"/>
                      </a:endParaRPr>
                    </a:p>
                    <a:p>
                      <a:pPr algn="ctr">
                        <a:spcAft>
                          <a:spcPts val="0"/>
                        </a:spcAft>
                      </a:pPr>
                      <a:r>
                        <a:rPr lang="bg-BG" sz="1000" b="1">
                          <a:solidFill>
                            <a:srgbClr val="000066"/>
                          </a:solidFill>
                          <a:latin typeface="Times New Roman" pitchFamily="18" charset="0"/>
                          <a:ea typeface="Times New Roman"/>
                          <a:cs typeface="Times New Roman" pitchFamily="18" charset="0"/>
                        </a:rPr>
                        <a:t>0,03</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bg-BG" sz="1000" b="1">
                        <a:latin typeface="Times New Roman" pitchFamily="18" charset="0"/>
                        <a:ea typeface="Times New Roman"/>
                        <a:cs typeface="Times New Roman" pitchFamily="18" charset="0"/>
                      </a:endParaRPr>
                    </a:p>
                    <a:p>
                      <a:pPr algn="ctr">
                        <a:spcAft>
                          <a:spcPts val="0"/>
                        </a:spcAft>
                      </a:pPr>
                      <a:r>
                        <a:rPr lang="bg-BG" sz="1000" b="1">
                          <a:solidFill>
                            <a:srgbClr val="000066"/>
                          </a:solidFill>
                          <a:latin typeface="Times New Roman" pitchFamily="18" charset="0"/>
                          <a:ea typeface="Times New Roman"/>
                          <a:cs typeface="Times New Roman" pitchFamily="18" charset="0"/>
                        </a:rPr>
                        <a:t>6</a:t>
                      </a:r>
                      <a:endParaRPr lang="bg-BG" sz="1000" b="1">
                        <a:latin typeface="Times New Roman" pitchFamily="18" charset="0"/>
                        <a:ea typeface="Times New Roman"/>
                        <a:cs typeface="Times New Roman" pitchFamily="18" charset="0"/>
                      </a:endParaRP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1208">
                <a:tc gridSpan="12">
                  <a:txBody>
                    <a:bodyPr/>
                    <a:lstStyle/>
                    <a:p>
                      <a:pPr algn="ctr">
                        <a:spcAft>
                          <a:spcPts val="0"/>
                        </a:spcAft>
                      </a:pPr>
                      <a:r>
                        <a:rPr lang="ru-RU" sz="1000" b="1">
                          <a:solidFill>
                            <a:srgbClr val="000066"/>
                          </a:solidFill>
                          <a:latin typeface="Times New Roman" pitchFamily="18" charset="0"/>
                          <a:ea typeface="Times New Roman"/>
                          <a:cs typeface="Times New Roman" pitchFamily="18" charset="0"/>
                        </a:rPr>
                        <a:t>Марсилска треска</a:t>
                      </a:r>
                      <a:endParaRPr lang="bg-BG" sz="1000" b="1">
                        <a:latin typeface="Times New Roman" pitchFamily="18" charset="0"/>
                        <a:ea typeface="Times New Roman"/>
                        <a:cs typeface="Times New Roman" pitchFamily="18" charset="0"/>
                      </a:endParaRP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a:txBody>
                    <a:bodyPr/>
                    <a:lstStyle/>
                    <a:p>
                      <a:pPr algn="ctr">
                        <a:spcAft>
                          <a:spcPts val="0"/>
                        </a:spcAft>
                      </a:pP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r>
              <a:tr h="453623">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Б</a:t>
                      </a:r>
                      <a:r>
                        <a:rPr lang="en-US" sz="1000" b="1">
                          <a:solidFill>
                            <a:srgbClr val="000066"/>
                          </a:solidFill>
                          <a:latin typeface="Times New Roman" pitchFamily="18" charset="0"/>
                          <a:ea typeface="Times New Roman"/>
                          <a:cs typeface="Times New Roman" pitchFamily="18" charset="0"/>
                        </a:rPr>
                        <a:t>рой</a:t>
                      </a:r>
                      <a:r>
                        <a:rPr lang="bg-BG" sz="1000" b="1">
                          <a:solidFill>
                            <a:srgbClr val="000066"/>
                          </a:solidFill>
                          <a:latin typeface="Times New Roman" pitchFamily="18" charset="0"/>
                          <a:ea typeface="Times New Roman"/>
                          <a:cs typeface="Times New Roman" pitchFamily="18" charset="0"/>
                        </a:rPr>
                        <a:t> случаи </a:t>
                      </a:r>
                      <a:endParaRPr lang="bg-BG" sz="1000" b="1">
                        <a:latin typeface="Times New Roman" pitchFamily="18" charset="0"/>
                        <a:ea typeface="Times New Roman"/>
                        <a:cs typeface="Times New Roman" pitchFamily="18" charset="0"/>
                      </a:endParaRPr>
                    </a:p>
                    <a:p>
                      <a:pPr algn="ctr">
                        <a:spcAft>
                          <a:spcPts val="0"/>
                        </a:spcAft>
                      </a:pPr>
                      <a:r>
                        <a:rPr lang="bg-BG" sz="1000" b="1">
                          <a:solidFill>
                            <a:srgbClr val="000066"/>
                          </a:solidFill>
                          <a:latin typeface="Times New Roman" pitchFamily="18" charset="0"/>
                          <a:ea typeface="Times New Roman"/>
                          <a:cs typeface="Times New Roman" pitchFamily="18" charset="0"/>
                        </a:rPr>
                        <a:t>(на 100 000)</a:t>
                      </a:r>
                      <a:endParaRPr lang="bg-BG" sz="1000" b="1">
                        <a:latin typeface="Times New Roman" pitchFamily="18" charset="0"/>
                        <a:ea typeface="Times New Roman"/>
                        <a:cs typeface="Times New Roman" pitchFamily="18" charset="0"/>
                      </a:endParaRP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bg-BG" sz="1000" b="1">
                        <a:latin typeface="Times New Roman" pitchFamily="18" charset="0"/>
                        <a:ea typeface="Times New Roman"/>
                        <a:cs typeface="Times New Roman" pitchFamily="18" charset="0"/>
                      </a:endParaRPr>
                    </a:p>
                    <a:p>
                      <a:pPr algn="ctr">
                        <a:spcAft>
                          <a:spcPts val="0"/>
                        </a:spcAft>
                      </a:pPr>
                      <a:r>
                        <a:rPr lang="bg-BG" sz="1000" b="1">
                          <a:solidFill>
                            <a:srgbClr val="000066"/>
                          </a:solidFill>
                          <a:latin typeface="Times New Roman" pitchFamily="18" charset="0"/>
                          <a:ea typeface="Times New Roman"/>
                          <a:cs typeface="Times New Roman" pitchFamily="18" charset="0"/>
                        </a:rPr>
                        <a:t>1282</a:t>
                      </a:r>
                      <a:endParaRPr lang="bg-BG" sz="1000" b="1">
                        <a:latin typeface="Times New Roman" pitchFamily="18" charset="0"/>
                        <a:ea typeface="Times New Roman"/>
                        <a:cs typeface="Times New Roman" pitchFamily="18" charset="0"/>
                      </a:endParaRPr>
                    </a:p>
                    <a:p>
                      <a:pPr algn="ctr">
                        <a:spcAft>
                          <a:spcPts val="0"/>
                        </a:spcAft>
                      </a:pPr>
                      <a:r>
                        <a:rPr lang="bg-BG" sz="1000" b="1">
                          <a:solidFill>
                            <a:srgbClr val="000066"/>
                          </a:solidFill>
                          <a:latin typeface="Times New Roman" pitchFamily="18" charset="0"/>
                          <a:ea typeface="Times New Roman"/>
                          <a:cs typeface="Times New Roman" pitchFamily="18" charset="0"/>
                        </a:rPr>
                        <a:t>16,34</a:t>
                      </a:r>
                      <a:endParaRPr lang="bg-BG" sz="1000" b="1">
                        <a:latin typeface="Times New Roman" pitchFamily="18" charset="0"/>
                        <a:ea typeface="Times New Roman"/>
                        <a:cs typeface="Times New Roman" pitchFamily="18" charset="0"/>
                      </a:endParaRP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807</a:t>
                      </a:r>
                      <a:endParaRPr lang="bg-BG" sz="1000" b="1">
                        <a:latin typeface="Times New Roman" pitchFamily="18" charset="0"/>
                        <a:ea typeface="Times New Roman"/>
                        <a:cs typeface="Times New Roman" pitchFamily="18" charset="0"/>
                      </a:endParaRPr>
                    </a:p>
                    <a:p>
                      <a:pPr algn="ctr">
                        <a:spcAft>
                          <a:spcPts val="0"/>
                        </a:spcAft>
                      </a:pPr>
                      <a:r>
                        <a:rPr lang="bg-BG" sz="1000" b="1">
                          <a:solidFill>
                            <a:srgbClr val="000066"/>
                          </a:solidFill>
                          <a:latin typeface="Times New Roman" pitchFamily="18" charset="0"/>
                          <a:ea typeface="Times New Roman"/>
                          <a:cs typeface="Times New Roman" pitchFamily="18" charset="0"/>
                        </a:rPr>
                        <a:t>10,4</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406</a:t>
                      </a:r>
                      <a:endParaRPr lang="bg-BG" sz="1000" b="1">
                        <a:latin typeface="Times New Roman" pitchFamily="18" charset="0"/>
                        <a:ea typeface="Times New Roman"/>
                        <a:cs typeface="Times New Roman" pitchFamily="18" charset="0"/>
                      </a:endParaRPr>
                    </a:p>
                    <a:p>
                      <a:pPr algn="ctr">
                        <a:spcAft>
                          <a:spcPts val="0"/>
                        </a:spcAft>
                      </a:pPr>
                      <a:r>
                        <a:rPr lang="bg-BG" sz="1000" b="1">
                          <a:solidFill>
                            <a:srgbClr val="000066"/>
                          </a:solidFill>
                          <a:latin typeface="Times New Roman" pitchFamily="18" charset="0"/>
                          <a:ea typeface="Times New Roman"/>
                          <a:cs typeface="Times New Roman" pitchFamily="18" charset="0"/>
                        </a:rPr>
                        <a:t>5,26</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dirty="0">
                          <a:solidFill>
                            <a:srgbClr val="000066"/>
                          </a:solidFill>
                          <a:latin typeface="Times New Roman" pitchFamily="18" charset="0"/>
                          <a:ea typeface="Times New Roman"/>
                          <a:cs typeface="Times New Roman" pitchFamily="18" charset="0"/>
                        </a:rPr>
                        <a:t>640</a:t>
                      </a:r>
                      <a:endParaRPr lang="bg-BG" sz="1000" b="1" dirty="0">
                        <a:latin typeface="Times New Roman" pitchFamily="18" charset="0"/>
                        <a:ea typeface="Times New Roman"/>
                        <a:cs typeface="Times New Roman" pitchFamily="18" charset="0"/>
                      </a:endParaRPr>
                    </a:p>
                    <a:p>
                      <a:pPr algn="ctr">
                        <a:spcAft>
                          <a:spcPts val="0"/>
                        </a:spcAft>
                      </a:pPr>
                      <a:r>
                        <a:rPr lang="bg-BG" sz="1000" b="1" dirty="0">
                          <a:solidFill>
                            <a:srgbClr val="000066"/>
                          </a:solidFill>
                          <a:latin typeface="Times New Roman" pitchFamily="18" charset="0"/>
                          <a:ea typeface="Times New Roman"/>
                          <a:cs typeface="Times New Roman" pitchFamily="18" charset="0"/>
                        </a:rPr>
                        <a:t>8,29</a:t>
                      </a:r>
                      <a:endParaRPr lang="bg-BG" sz="1000" b="1" dirty="0">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655</a:t>
                      </a:r>
                      <a:endParaRPr lang="bg-BG" sz="1000" b="1">
                        <a:latin typeface="Times New Roman" pitchFamily="18" charset="0"/>
                        <a:ea typeface="Times New Roman"/>
                        <a:cs typeface="Times New Roman" pitchFamily="18" charset="0"/>
                      </a:endParaRPr>
                    </a:p>
                    <a:p>
                      <a:pPr algn="ctr">
                        <a:spcAft>
                          <a:spcPts val="0"/>
                        </a:spcAft>
                      </a:pPr>
                      <a:r>
                        <a:rPr lang="bg-BG" sz="1000" b="1">
                          <a:solidFill>
                            <a:srgbClr val="000066"/>
                          </a:solidFill>
                          <a:latin typeface="Times New Roman" pitchFamily="18" charset="0"/>
                          <a:ea typeface="Times New Roman"/>
                          <a:cs typeface="Times New Roman" pitchFamily="18" charset="0"/>
                        </a:rPr>
                        <a:t>8,57</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656</a:t>
                      </a:r>
                      <a:endParaRPr lang="bg-BG" sz="1000" b="1">
                        <a:latin typeface="Times New Roman" pitchFamily="18" charset="0"/>
                        <a:ea typeface="Times New Roman"/>
                        <a:cs typeface="Times New Roman" pitchFamily="18" charset="0"/>
                      </a:endParaRPr>
                    </a:p>
                    <a:p>
                      <a:pPr algn="ctr">
                        <a:spcAft>
                          <a:spcPts val="0"/>
                        </a:spcAft>
                      </a:pPr>
                      <a:r>
                        <a:rPr lang="bg-BG" sz="1000" b="1">
                          <a:solidFill>
                            <a:srgbClr val="000066"/>
                          </a:solidFill>
                          <a:latin typeface="Times New Roman" pitchFamily="18" charset="0"/>
                          <a:ea typeface="Times New Roman"/>
                          <a:cs typeface="Times New Roman" pitchFamily="18" charset="0"/>
                        </a:rPr>
                        <a:t>8,62</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451</a:t>
                      </a:r>
                      <a:endParaRPr lang="bg-BG" sz="1000" b="1">
                        <a:latin typeface="Times New Roman" pitchFamily="18" charset="0"/>
                        <a:ea typeface="Times New Roman"/>
                        <a:cs typeface="Times New Roman" pitchFamily="18" charset="0"/>
                      </a:endParaRPr>
                    </a:p>
                    <a:p>
                      <a:pPr algn="ctr">
                        <a:spcAft>
                          <a:spcPts val="0"/>
                        </a:spcAft>
                      </a:pPr>
                      <a:r>
                        <a:rPr lang="en-US" sz="1000" b="1">
                          <a:solidFill>
                            <a:srgbClr val="000066"/>
                          </a:solidFill>
                          <a:latin typeface="Times New Roman" pitchFamily="18" charset="0"/>
                          <a:ea typeface="Times New Roman"/>
                          <a:cs typeface="Times New Roman" pitchFamily="18" charset="0"/>
                        </a:rPr>
                        <a:t>5,96</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405</a:t>
                      </a:r>
                      <a:endParaRPr lang="bg-BG" sz="1000" b="1">
                        <a:latin typeface="Times New Roman" pitchFamily="18" charset="0"/>
                        <a:ea typeface="Times New Roman"/>
                        <a:cs typeface="Times New Roman" pitchFamily="18" charset="0"/>
                      </a:endParaRPr>
                    </a:p>
                    <a:p>
                      <a:pPr algn="ctr">
                        <a:spcAft>
                          <a:spcPts val="0"/>
                        </a:spcAft>
                      </a:pPr>
                      <a:r>
                        <a:rPr lang="en-US" sz="1000" b="1">
                          <a:solidFill>
                            <a:srgbClr val="000066"/>
                          </a:solidFill>
                          <a:latin typeface="Times New Roman" pitchFamily="18" charset="0"/>
                          <a:ea typeface="Times New Roman"/>
                          <a:cs typeface="Times New Roman" pitchFamily="18" charset="0"/>
                        </a:rPr>
                        <a:t>5,4</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349</a:t>
                      </a:r>
                      <a:endParaRPr lang="bg-BG" sz="1000" b="1">
                        <a:latin typeface="Times New Roman" pitchFamily="18" charset="0"/>
                        <a:ea typeface="Times New Roman"/>
                        <a:cs typeface="Times New Roman" pitchFamily="18" charset="0"/>
                      </a:endParaRPr>
                    </a:p>
                    <a:p>
                      <a:pPr algn="ctr">
                        <a:spcAft>
                          <a:spcPts val="0"/>
                        </a:spcAft>
                      </a:pPr>
                      <a:r>
                        <a:rPr lang="en-US" sz="1000" b="1">
                          <a:solidFill>
                            <a:srgbClr val="000066"/>
                          </a:solidFill>
                          <a:latin typeface="Times New Roman" pitchFamily="18" charset="0"/>
                          <a:ea typeface="Times New Roman"/>
                          <a:cs typeface="Times New Roman" pitchFamily="18" charset="0"/>
                        </a:rPr>
                        <a:t>4,76</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400</a:t>
                      </a:r>
                      <a:endParaRPr lang="bg-BG" sz="1000" b="1">
                        <a:latin typeface="Times New Roman" pitchFamily="18" charset="0"/>
                        <a:ea typeface="Times New Roman"/>
                        <a:cs typeface="Times New Roman" pitchFamily="18" charset="0"/>
                      </a:endParaRPr>
                    </a:p>
                    <a:p>
                      <a:pPr algn="ctr">
                        <a:spcAft>
                          <a:spcPts val="0"/>
                        </a:spcAft>
                      </a:pPr>
                      <a:r>
                        <a:rPr lang="en-US" sz="1000" b="1">
                          <a:solidFill>
                            <a:srgbClr val="000066"/>
                          </a:solidFill>
                          <a:latin typeface="Times New Roman" pitchFamily="18" charset="0"/>
                          <a:ea typeface="Times New Roman"/>
                          <a:cs typeface="Times New Roman" pitchFamily="18" charset="0"/>
                        </a:rPr>
                        <a:t>5,49</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latin typeface="Times New Roman" pitchFamily="18" charset="0"/>
                          <a:ea typeface="Times New Roman"/>
                          <a:cs typeface="Times New Roman" pitchFamily="18" charset="0"/>
                        </a:rPr>
                        <a:t>343</a:t>
                      </a:r>
                    </a:p>
                    <a:p>
                      <a:pPr algn="ctr">
                        <a:spcAft>
                          <a:spcPts val="0"/>
                        </a:spcAft>
                      </a:pPr>
                      <a:r>
                        <a:rPr lang="bg-BG" sz="1000" b="1">
                          <a:latin typeface="Times New Roman" pitchFamily="18" charset="0"/>
                          <a:ea typeface="Times New Roman"/>
                          <a:cs typeface="Times New Roman" pitchFamily="18" charset="0"/>
                        </a:rPr>
                        <a:t>4,73</a:t>
                      </a: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bg-BG" sz="1000" b="1">
                        <a:latin typeface="Times New Roman" pitchFamily="18" charset="0"/>
                        <a:ea typeface="Times New Roman"/>
                        <a:cs typeface="Times New Roman" pitchFamily="18" charset="0"/>
                      </a:endParaRPr>
                    </a:p>
                    <a:p>
                      <a:pPr algn="ctr">
                        <a:spcAft>
                          <a:spcPts val="0"/>
                        </a:spcAft>
                      </a:pPr>
                      <a:r>
                        <a:rPr lang="bg-BG" sz="1000" b="1">
                          <a:latin typeface="Times New Roman" pitchFamily="18" charset="0"/>
                          <a:ea typeface="Times New Roman"/>
                          <a:cs typeface="Times New Roman" pitchFamily="18" charset="0"/>
                        </a:rPr>
                        <a:t>6 394</a:t>
                      </a: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2416">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Брой умрели </a:t>
                      </a:r>
                      <a:endParaRPr lang="bg-BG" sz="1000" b="1">
                        <a:latin typeface="Times New Roman" pitchFamily="18" charset="0"/>
                        <a:ea typeface="Times New Roman"/>
                        <a:cs typeface="Times New Roman" pitchFamily="18" charset="0"/>
                      </a:endParaRPr>
                    </a:p>
                    <a:p>
                      <a:pPr algn="ctr">
                        <a:spcAft>
                          <a:spcPts val="0"/>
                        </a:spcAft>
                      </a:pPr>
                      <a:r>
                        <a:rPr lang="bg-BG" sz="1000" b="1">
                          <a:solidFill>
                            <a:srgbClr val="000066"/>
                          </a:solidFill>
                          <a:latin typeface="Times New Roman" pitchFamily="18" charset="0"/>
                          <a:ea typeface="Times New Roman"/>
                          <a:cs typeface="Times New Roman" pitchFamily="18" charset="0"/>
                        </a:rPr>
                        <a:t>(леталитет)</a:t>
                      </a:r>
                      <a:endParaRPr lang="bg-BG" sz="1000" b="1">
                        <a:latin typeface="Times New Roman" pitchFamily="18" charset="0"/>
                        <a:ea typeface="Times New Roman"/>
                        <a:cs typeface="Times New Roman" pitchFamily="18" charset="0"/>
                      </a:endParaRP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latin typeface="Times New Roman" pitchFamily="18" charset="0"/>
                          <a:ea typeface="Times New Roman"/>
                          <a:cs typeface="Times New Roman" pitchFamily="18" charset="0"/>
                        </a:rPr>
                        <a:t>13</a:t>
                      </a:r>
                    </a:p>
                    <a:p>
                      <a:pPr algn="ctr">
                        <a:spcAft>
                          <a:spcPts val="0"/>
                        </a:spcAft>
                      </a:pPr>
                      <a:r>
                        <a:rPr lang="bg-BG" sz="1000" b="1">
                          <a:latin typeface="Times New Roman" pitchFamily="18" charset="0"/>
                          <a:ea typeface="Times New Roman"/>
                          <a:cs typeface="Times New Roman" pitchFamily="18" charset="0"/>
                        </a:rPr>
                        <a:t>1,01</a:t>
                      </a: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10</a:t>
                      </a:r>
                      <a:endParaRPr lang="bg-BG" sz="1000" b="1">
                        <a:latin typeface="Times New Roman" pitchFamily="18" charset="0"/>
                        <a:ea typeface="Times New Roman"/>
                        <a:cs typeface="Times New Roman" pitchFamily="18" charset="0"/>
                      </a:endParaRPr>
                    </a:p>
                    <a:p>
                      <a:pPr algn="ctr">
                        <a:spcAft>
                          <a:spcPts val="0"/>
                        </a:spcAft>
                      </a:pPr>
                      <a:r>
                        <a:rPr lang="bg-BG" sz="1000" b="1">
                          <a:solidFill>
                            <a:srgbClr val="000066"/>
                          </a:solidFill>
                          <a:latin typeface="Times New Roman" pitchFamily="18" charset="0"/>
                          <a:ea typeface="Times New Roman"/>
                          <a:cs typeface="Times New Roman" pitchFamily="18" charset="0"/>
                        </a:rPr>
                        <a:t>1,24</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1</a:t>
                      </a:r>
                      <a:endParaRPr lang="bg-BG" sz="1000" b="1">
                        <a:latin typeface="Times New Roman" pitchFamily="18" charset="0"/>
                        <a:ea typeface="Times New Roman"/>
                        <a:cs typeface="Times New Roman" pitchFamily="18" charset="0"/>
                      </a:endParaRPr>
                    </a:p>
                    <a:p>
                      <a:pPr algn="ctr">
                        <a:spcAft>
                          <a:spcPts val="0"/>
                        </a:spcAft>
                      </a:pPr>
                      <a:r>
                        <a:rPr lang="bg-BG" sz="1000" b="1">
                          <a:solidFill>
                            <a:srgbClr val="000066"/>
                          </a:solidFill>
                          <a:latin typeface="Times New Roman" pitchFamily="18" charset="0"/>
                          <a:ea typeface="Times New Roman"/>
                          <a:cs typeface="Times New Roman" pitchFamily="18" charset="0"/>
                        </a:rPr>
                        <a:t>0,25</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4</a:t>
                      </a:r>
                      <a:endParaRPr lang="bg-BG" sz="1000" b="1">
                        <a:latin typeface="Times New Roman" pitchFamily="18" charset="0"/>
                        <a:ea typeface="Times New Roman"/>
                        <a:cs typeface="Times New Roman" pitchFamily="18" charset="0"/>
                      </a:endParaRPr>
                    </a:p>
                    <a:p>
                      <a:pPr algn="ctr">
                        <a:spcAft>
                          <a:spcPts val="0"/>
                        </a:spcAft>
                      </a:pPr>
                      <a:r>
                        <a:rPr lang="bg-BG" sz="1000" b="1">
                          <a:solidFill>
                            <a:srgbClr val="000066"/>
                          </a:solidFill>
                          <a:latin typeface="Times New Roman" pitchFamily="18" charset="0"/>
                          <a:ea typeface="Times New Roman"/>
                          <a:cs typeface="Times New Roman" pitchFamily="18" charset="0"/>
                        </a:rPr>
                        <a:t>0,63</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dirty="0">
                          <a:solidFill>
                            <a:srgbClr val="000066"/>
                          </a:solidFill>
                          <a:latin typeface="Times New Roman" pitchFamily="18" charset="0"/>
                          <a:ea typeface="Times New Roman"/>
                          <a:cs typeface="Times New Roman" pitchFamily="18" charset="0"/>
                        </a:rPr>
                        <a:t>7</a:t>
                      </a:r>
                      <a:endParaRPr lang="bg-BG" sz="1000" b="1" dirty="0">
                        <a:latin typeface="Times New Roman" pitchFamily="18" charset="0"/>
                        <a:ea typeface="Times New Roman"/>
                        <a:cs typeface="Times New Roman" pitchFamily="18" charset="0"/>
                      </a:endParaRPr>
                    </a:p>
                    <a:p>
                      <a:pPr algn="ctr">
                        <a:spcAft>
                          <a:spcPts val="0"/>
                        </a:spcAft>
                      </a:pPr>
                      <a:r>
                        <a:rPr lang="bg-BG" sz="1000" b="1" dirty="0">
                          <a:solidFill>
                            <a:srgbClr val="000066"/>
                          </a:solidFill>
                          <a:latin typeface="Times New Roman" pitchFamily="18" charset="0"/>
                          <a:ea typeface="Times New Roman"/>
                          <a:cs typeface="Times New Roman" pitchFamily="18" charset="0"/>
                        </a:rPr>
                        <a:t>1,07</a:t>
                      </a:r>
                      <a:endParaRPr lang="bg-BG" sz="1000" b="1" dirty="0">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6</a:t>
                      </a:r>
                      <a:endParaRPr lang="bg-BG" sz="1000" b="1">
                        <a:latin typeface="Times New Roman" pitchFamily="18" charset="0"/>
                        <a:ea typeface="Times New Roman"/>
                        <a:cs typeface="Times New Roman" pitchFamily="18" charset="0"/>
                      </a:endParaRPr>
                    </a:p>
                    <a:p>
                      <a:pPr algn="ctr">
                        <a:spcAft>
                          <a:spcPts val="0"/>
                        </a:spcAft>
                      </a:pPr>
                      <a:r>
                        <a:rPr lang="bg-BG" sz="1000" b="1">
                          <a:solidFill>
                            <a:srgbClr val="000066"/>
                          </a:solidFill>
                          <a:latin typeface="Times New Roman" pitchFamily="18" charset="0"/>
                          <a:ea typeface="Times New Roman"/>
                          <a:cs typeface="Times New Roman" pitchFamily="18" charset="0"/>
                        </a:rPr>
                        <a:t>0,91</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5</a:t>
                      </a:r>
                      <a:endParaRPr lang="bg-BG" sz="1000" b="1">
                        <a:latin typeface="Times New Roman" pitchFamily="18" charset="0"/>
                        <a:ea typeface="Times New Roman"/>
                        <a:cs typeface="Times New Roman" pitchFamily="18" charset="0"/>
                      </a:endParaRPr>
                    </a:p>
                    <a:p>
                      <a:pPr algn="ctr">
                        <a:spcAft>
                          <a:spcPts val="0"/>
                        </a:spcAft>
                      </a:pPr>
                      <a:r>
                        <a:rPr lang="en-US" sz="1000" b="1">
                          <a:solidFill>
                            <a:srgbClr val="000066"/>
                          </a:solidFill>
                          <a:latin typeface="Times New Roman" pitchFamily="18" charset="0"/>
                          <a:ea typeface="Times New Roman"/>
                          <a:cs typeface="Times New Roman" pitchFamily="18" charset="0"/>
                        </a:rPr>
                        <a:t>1,11</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1</a:t>
                      </a:r>
                      <a:endParaRPr lang="bg-BG" sz="1000" b="1">
                        <a:latin typeface="Times New Roman" pitchFamily="18" charset="0"/>
                        <a:ea typeface="Times New Roman"/>
                        <a:cs typeface="Times New Roman" pitchFamily="18" charset="0"/>
                      </a:endParaRPr>
                    </a:p>
                    <a:p>
                      <a:pPr algn="ctr">
                        <a:spcAft>
                          <a:spcPts val="0"/>
                        </a:spcAft>
                      </a:pPr>
                      <a:r>
                        <a:rPr lang="en-US" sz="1000" b="1">
                          <a:solidFill>
                            <a:srgbClr val="000066"/>
                          </a:solidFill>
                          <a:latin typeface="Times New Roman" pitchFamily="18" charset="0"/>
                          <a:ea typeface="Times New Roman"/>
                          <a:cs typeface="Times New Roman" pitchFamily="18" charset="0"/>
                        </a:rPr>
                        <a:t>0,25</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6</a:t>
                      </a:r>
                      <a:endParaRPr lang="bg-BG" sz="1000" b="1">
                        <a:latin typeface="Times New Roman" pitchFamily="18" charset="0"/>
                        <a:ea typeface="Times New Roman"/>
                        <a:cs typeface="Times New Roman" pitchFamily="18" charset="0"/>
                      </a:endParaRPr>
                    </a:p>
                    <a:p>
                      <a:pPr algn="ctr">
                        <a:spcAft>
                          <a:spcPts val="0"/>
                        </a:spcAft>
                      </a:pPr>
                      <a:r>
                        <a:rPr lang="en-US" sz="1000" b="1">
                          <a:solidFill>
                            <a:srgbClr val="000066"/>
                          </a:solidFill>
                          <a:latin typeface="Times New Roman" pitchFamily="18" charset="0"/>
                          <a:ea typeface="Times New Roman"/>
                          <a:cs typeface="Times New Roman" pitchFamily="18" charset="0"/>
                        </a:rPr>
                        <a:t>1,72</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2</a:t>
                      </a:r>
                      <a:endParaRPr lang="bg-BG" sz="1000" b="1">
                        <a:latin typeface="Times New Roman" pitchFamily="18" charset="0"/>
                        <a:ea typeface="Times New Roman"/>
                        <a:cs typeface="Times New Roman" pitchFamily="18" charset="0"/>
                      </a:endParaRPr>
                    </a:p>
                    <a:p>
                      <a:pPr algn="ctr">
                        <a:spcAft>
                          <a:spcPts val="0"/>
                        </a:spcAft>
                      </a:pPr>
                      <a:r>
                        <a:rPr lang="en-US" sz="1000" b="1">
                          <a:solidFill>
                            <a:srgbClr val="000066"/>
                          </a:solidFill>
                          <a:latin typeface="Times New Roman" pitchFamily="18" charset="0"/>
                          <a:ea typeface="Times New Roman"/>
                          <a:cs typeface="Times New Roman" pitchFamily="18" charset="0"/>
                        </a:rPr>
                        <a:t>0,5</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9</a:t>
                      </a:r>
                      <a:endParaRPr lang="bg-BG" sz="1000" b="1">
                        <a:latin typeface="Times New Roman" pitchFamily="18" charset="0"/>
                        <a:ea typeface="Times New Roman"/>
                        <a:cs typeface="Times New Roman" pitchFamily="18" charset="0"/>
                      </a:endParaRPr>
                    </a:p>
                    <a:p>
                      <a:pPr algn="ctr">
                        <a:spcAft>
                          <a:spcPts val="0"/>
                        </a:spcAft>
                      </a:pPr>
                      <a:r>
                        <a:rPr lang="bg-BG" sz="1000" b="1">
                          <a:solidFill>
                            <a:srgbClr val="000066"/>
                          </a:solidFill>
                          <a:latin typeface="Times New Roman" pitchFamily="18" charset="0"/>
                          <a:ea typeface="Times New Roman"/>
                          <a:cs typeface="Times New Roman" pitchFamily="18" charset="0"/>
                        </a:rPr>
                        <a:t>0,12</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bg-BG" sz="1000" b="1">
                        <a:latin typeface="Times New Roman" pitchFamily="18" charset="0"/>
                        <a:ea typeface="Times New Roman"/>
                        <a:cs typeface="Times New Roman" pitchFamily="18" charset="0"/>
                      </a:endParaRPr>
                    </a:p>
                    <a:p>
                      <a:pPr algn="ctr">
                        <a:spcAft>
                          <a:spcPts val="0"/>
                        </a:spcAft>
                      </a:pPr>
                      <a:r>
                        <a:rPr lang="bg-BG" sz="1000" b="1">
                          <a:solidFill>
                            <a:srgbClr val="000066"/>
                          </a:solidFill>
                          <a:latin typeface="Times New Roman" pitchFamily="18" charset="0"/>
                          <a:ea typeface="Times New Roman"/>
                          <a:cs typeface="Times New Roman" pitchFamily="18" charset="0"/>
                        </a:rPr>
                        <a:t>64</a:t>
                      </a:r>
                      <a:endParaRPr lang="bg-BG" sz="1000" b="1">
                        <a:latin typeface="Times New Roman" pitchFamily="18" charset="0"/>
                        <a:ea typeface="Times New Roman"/>
                        <a:cs typeface="Times New Roman" pitchFamily="18" charset="0"/>
                      </a:endParaRP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1208">
                <a:tc gridSpan="12">
                  <a:txBody>
                    <a:bodyPr/>
                    <a:lstStyle/>
                    <a:p>
                      <a:pPr algn="ctr">
                        <a:spcAft>
                          <a:spcPts val="0"/>
                        </a:spcAft>
                      </a:pPr>
                      <a:r>
                        <a:rPr lang="ru-RU" sz="1000" b="1">
                          <a:solidFill>
                            <a:srgbClr val="000066"/>
                          </a:solidFill>
                          <a:latin typeface="Times New Roman" pitchFamily="18" charset="0"/>
                          <a:ea typeface="Times New Roman"/>
                          <a:cs typeface="Times New Roman" pitchFamily="18" charset="0"/>
                        </a:rPr>
                        <a:t>Лаймска борелиоза</a:t>
                      </a:r>
                      <a:endParaRPr lang="bg-BG" sz="1000" b="1">
                        <a:latin typeface="Times New Roman" pitchFamily="18" charset="0"/>
                        <a:ea typeface="Times New Roman"/>
                        <a:cs typeface="Times New Roman" pitchFamily="18" charset="0"/>
                      </a:endParaRP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a:txBody>
                    <a:bodyPr/>
                    <a:lstStyle/>
                    <a:p>
                      <a:pPr algn="ctr">
                        <a:spcAft>
                          <a:spcPts val="0"/>
                        </a:spcAft>
                      </a:pP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r>
              <a:tr h="453623">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Б</a:t>
                      </a:r>
                      <a:r>
                        <a:rPr lang="en-US" sz="1000" b="1">
                          <a:solidFill>
                            <a:srgbClr val="000066"/>
                          </a:solidFill>
                          <a:latin typeface="Times New Roman" pitchFamily="18" charset="0"/>
                          <a:ea typeface="Times New Roman"/>
                          <a:cs typeface="Times New Roman" pitchFamily="18" charset="0"/>
                        </a:rPr>
                        <a:t>рой</a:t>
                      </a:r>
                      <a:r>
                        <a:rPr lang="bg-BG" sz="1000" b="1">
                          <a:solidFill>
                            <a:srgbClr val="000066"/>
                          </a:solidFill>
                          <a:latin typeface="Times New Roman" pitchFamily="18" charset="0"/>
                          <a:ea typeface="Times New Roman"/>
                          <a:cs typeface="Times New Roman" pitchFamily="18" charset="0"/>
                        </a:rPr>
                        <a:t> случаи </a:t>
                      </a:r>
                      <a:endParaRPr lang="bg-BG" sz="1000" b="1">
                        <a:latin typeface="Times New Roman" pitchFamily="18" charset="0"/>
                        <a:ea typeface="Times New Roman"/>
                        <a:cs typeface="Times New Roman" pitchFamily="18" charset="0"/>
                      </a:endParaRPr>
                    </a:p>
                    <a:p>
                      <a:pPr algn="ctr">
                        <a:spcAft>
                          <a:spcPts val="0"/>
                        </a:spcAft>
                      </a:pPr>
                      <a:r>
                        <a:rPr lang="bg-BG" sz="1000" b="1">
                          <a:solidFill>
                            <a:srgbClr val="000066"/>
                          </a:solidFill>
                          <a:latin typeface="Times New Roman" pitchFamily="18" charset="0"/>
                          <a:ea typeface="Times New Roman"/>
                          <a:cs typeface="Times New Roman" pitchFamily="18" charset="0"/>
                        </a:rPr>
                        <a:t>(на 100 000)</a:t>
                      </a:r>
                      <a:endParaRPr lang="bg-BG" sz="1000" b="1">
                        <a:latin typeface="Times New Roman" pitchFamily="18" charset="0"/>
                        <a:ea typeface="Times New Roman"/>
                        <a:cs typeface="Times New Roman" pitchFamily="18" charset="0"/>
                      </a:endParaRP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bg-BG" sz="1000" b="1">
                        <a:latin typeface="Times New Roman" pitchFamily="18" charset="0"/>
                        <a:ea typeface="Times New Roman"/>
                        <a:cs typeface="Times New Roman" pitchFamily="18" charset="0"/>
                      </a:endParaRPr>
                    </a:p>
                    <a:p>
                      <a:pPr algn="ctr">
                        <a:spcAft>
                          <a:spcPts val="0"/>
                        </a:spcAft>
                      </a:pPr>
                      <a:r>
                        <a:rPr lang="ru-RU" sz="1000" b="1">
                          <a:solidFill>
                            <a:srgbClr val="000066"/>
                          </a:solidFill>
                          <a:latin typeface="Times New Roman" pitchFamily="18" charset="0"/>
                          <a:ea typeface="Times New Roman"/>
                          <a:cs typeface="Times New Roman" pitchFamily="18" charset="0"/>
                        </a:rPr>
                        <a:t>953</a:t>
                      </a:r>
                      <a:endParaRPr lang="bg-BG" sz="1000" b="1">
                        <a:latin typeface="Times New Roman" pitchFamily="18" charset="0"/>
                        <a:ea typeface="Times New Roman"/>
                        <a:cs typeface="Times New Roman" pitchFamily="18" charset="0"/>
                      </a:endParaRPr>
                    </a:p>
                    <a:p>
                      <a:pPr algn="ctr">
                        <a:spcAft>
                          <a:spcPts val="0"/>
                        </a:spcAft>
                      </a:pPr>
                      <a:r>
                        <a:rPr lang="ru-RU" sz="1000" b="1">
                          <a:solidFill>
                            <a:srgbClr val="000066"/>
                          </a:solidFill>
                          <a:latin typeface="Times New Roman" pitchFamily="18" charset="0"/>
                          <a:ea typeface="Times New Roman"/>
                          <a:cs typeface="Times New Roman" pitchFamily="18" charset="0"/>
                        </a:rPr>
                        <a:t>12,28</a:t>
                      </a:r>
                      <a:endParaRPr lang="bg-BG" sz="1000" b="1">
                        <a:latin typeface="Times New Roman" pitchFamily="18" charset="0"/>
                        <a:ea typeface="Times New Roman"/>
                        <a:cs typeface="Times New Roman" pitchFamily="18" charset="0"/>
                      </a:endParaRP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979</a:t>
                      </a:r>
                      <a:endParaRPr lang="bg-BG" sz="1000" b="1">
                        <a:latin typeface="Times New Roman" pitchFamily="18" charset="0"/>
                        <a:ea typeface="Times New Roman"/>
                        <a:cs typeface="Times New Roman" pitchFamily="18" charset="0"/>
                      </a:endParaRPr>
                    </a:p>
                    <a:p>
                      <a:pPr algn="ctr">
                        <a:spcAft>
                          <a:spcPts val="0"/>
                        </a:spcAft>
                      </a:pPr>
                      <a:r>
                        <a:rPr lang="en-US" sz="1000" b="1">
                          <a:solidFill>
                            <a:srgbClr val="000066"/>
                          </a:solidFill>
                          <a:latin typeface="Times New Roman" pitchFamily="18" charset="0"/>
                          <a:ea typeface="Times New Roman"/>
                          <a:cs typeface="Times New Roman" pitchFamily="18" charset="0"/>
                        </a:rPr>
                        <a:t>12,61</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620</a:t>
                      </a:r>
                      <a:endParaRPr lang="bg-BG" sz="1000" b="1">
                        <a:latin typeface="Times New Roman" pitchFamily="18" charset="0"/>
                        <a:ea typeface="Times New Roman"/>
                        <a:cs typeface="Times New Roman" pitchFamily="18" charset="0"/>
                      </a:endParaRPr>
                    </a:p>
                    <a:p>
                      <a:pPr algn="ctr">
                        <a:spcAft>
                          <a:spcPts val="0"/>
                        </a:spcAft>
                      </a:pPr>
                      <a:r>
                        <a:rPr lang="en-US" sz="1000" b="1">
                          <a:solidFill>
                            <a:srgbClr val="000066"/>
                          </a:solidFill>
                          <a:latin typeface="Times New Roman" pitchFamily="18" charset="0"/>
                          <a:ea typeface="Times New Roman"/>
                          <a:cs typeface="Times New Roman" pitchFamily="18" charset="0"/>
                        </a:rPr>
                        <a:t>8,03</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700</a:t>
                      </a:r>
                      <a:endParaRPr lang="bg-BG" sz="1000" b="1">
                        <a:latin typeface="Times New Roman" pitchFamily="18" charset="0"/>
                        <a:ea typeface="Times New Roman"/>
                        <a:cs typeface="Times New Roman" pitchFamily="18" charset="0"/>
                      </a:endParaRPr>
                    </a:p>
                    <a:p>
                      <a:pPr algn="ctr">
                        <a:spcAft>
                          <a:spcPts val="0"/>
                        </a:spcAft>
                      </a:pPr>
                      <a:r>
                        <a:rPr lang="en-US" sz="1000" b="1">
                          <a:solidFill>
                            <a:srgbClr val="000066"/>
                          </a:solidFill>
                          <a:latin typeface="Times New Roman" pitchFamily="18" charset="0"/>
                          <a:ea typeface="Times New Roman"/>
                          <a:cs typeface="Times New Roman" pitchFamily="18" charset="0"/>
                        </a:rPr>
                        <a:t>9,07</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831</a:t>
                      </a:r>
                      <a:endParaRPr lang="bg-BG" sz="1000" b="1">
                        <a:latin typeface="Times New Roman" pitchFamily="18" charset="0"/>
                        <a:ea typeface="Times New Roman"/>
                        <a:cs typeface="Times New Roman" pitchFamily="18" charset="0"/>
                      </a:endParaRPr>
                    </a:p>
                    <a:p>
                      <a:pPr algn="ctr">
                        <a:spcAft>
                          <a:spcPts val="0"/>
                        </a:spcAft>
                      </a:pPr>
                      <a:r>
                        <a:rPr lang="en-US" sz="1000" b="1">
                          <a:solidFill>
                            <a:srgbClr val="000066"/>
                          </a:solidFill>
                          <a:latin typeface="Times New Roman" pitchFamily="18" charset="0"/>
                          <a:ea typeface="Times New Roman"/>
                          <a:cs typeface="Times New Roman" pitchFamily="18" charset="0"/>
                        </a:rPr>
                        <a:t>10,88</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882</a:t>
                      </a:r>
                      <a:endParaRPr lang="bg-BG" sz="1000" b="1">
                        <a:latin typeface="Times New Roman" pitchFamily="18" charset="0"/>
                        <a:ea typeface="Times New Roman"/>
                        <a:cs typeface="Times New Roman" pitchFamily="18" charset="0"/>
                      </a:endParaRPr>
                    </a:p>
                    <a:p>
                      <a:pPr algn="ctr">
                        <a:spcAft>
                          <a:spcPts val="0"/>
                        </a:spcAft>
                      </a:pPr>
                      <a:r>
                        <a:rPr lang="en-US" sz="1000" b="1">
                          <a:solidFill>
                            <a:srgbClr val="000066"/>
                          </a:solidFill>
                          <a:latin typeface="Times New Roman" pitchFamily="18" charset="0"/>
                          <a:ea typeface="Times New Roman"/>
                          <a:cs typeface="Times New Roman" pitchFamily="18" charset="0"/>
                        </a:rPr>
                        <a:t>11,6</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595</a:t>
                      </a:r>
                      <a:endParaRPr lang="bg-BG" sz="1000" b="1">
                        <a:latin typeface="Times New Roman" pitchFamily="18" charset="0"/>
                        <a:ea typeface="Times New Roman"/>
                        <a:cs typeface="Times New Roman" pitchFamily="18" charset="0"/>
                      </a:endParaRPr>
                    </a:p>
                    <a:p>
                      <a:pPr algn="ctr">
                        <a:spcAft>
                          <a:spcPts val="0"/>
                        </a:spcAft>
                      </a:pPr>
                      <a:r>
                        <a:rPr lang="en-US" sz="1000" b="1">
                          <a:solidFill>
                            <a:srgbClr val="000066"/>
                          </a:solidFill>
                          <a:latin typeface="Times New Roman" pitchFamily="18" charset="0"/>
                          <a:ea typeface="Times New Roman"/>
                          <a:cs typeface="Times New Roman" pitchFamily="18" charset="0"/>
                        </a:rPr>
                        <a:t>7,87</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594</a:t>
                      </a:r>
                      <a:endParaRPr lang="bg-BG" sz="1000" b="1">
                        <a:latin typeface="Times New Roman" pitchFamily="18" charset="0"/>
                        <a:ea typeface="Times New Roman"/>
                        <a:cs typeface="Times New Roman" pitchFamily="18" charset="0"/>
                      </a:endParaRPr>
                    </a:p>
                    <a:p>
                      <a:pPr algn="ctr">
                        <a:spcAft>
                          <a:spcPts val="0"/>
                        </a:spcAft>
                      </a:pPr>
                      <a:r>
                        <a:rPr lang="en-US" sz="1000" b="1">
                          <a:solidFill>
                            <a:srgbClr val="000066"/>
                          </a:solidFill>
                          <a:latin typeface="Times New Roman" pitchFamily="18" charset="0"/>
                          <a:ea typeface="Times New Roman"/>
                          <a:cs typeface="Times New Roman" pitchFamily="18" charset="0"/>
                        </a:rPr>
                        <a:t>7,91</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412</a:t>
                      </a:r>
                      <a:endParaRPr lang="bg-BG" sz="1000" b="1">
                        <a:latin typeface="Times New Roman" pitchFamily="18" charset="0"/>
                        <a:ea typeface="Times New Roman"/>
                        <a:cs typeface="Times New Roman" pitchFamily="18" charset="0"/>
                      </a:endParaRPr>
                    </a:p>
                    <a:p>
                      <a:pPr algn="ctr">
                        <a:spcAft>
                          <a:spcPts val="0"/>
                        </a:spcAft>
                      </a:pPr>
                      <a:r>
                        <a:rPr lang="en-US" sz="1000" b="1">
                          <a:solidFill>
                            <a:srgbClr val="000066"/>
                          </a:solidFill>
                          <a:latin typeface="Times New Roman" pitchFamily="18" charset="0"/>
                          <a:ea typeface="Times New Roman"/>
                          <a:cs typeface="Times New Roman" pitchFamily="18" charset="0"/>
                        </a:rPr>
                        <a:t>5,62</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378</a:t>
                      </a:r>
                      <a:endParaRPr lang="bg-BG" sz="1000" b="1">
                        <a:latin typeface="Times New Roman" pitchFamily="18" charset="0"/>
                        <a:ea typeface="Times New Roman"/>
                        <a:cs typeface="Times New Roman" pitchFamily="18" charset="0"/>
                      </a:endParaRPr>
                    </a:p>
                    <a:p>
                      <a:pPr algn="ctr">
                        <a:spcAft>
                          <a:spcPts val="0"/>
                        </a:spcAft>
                      </a:pPr>
                      <a:r>
                        <a:rPr lang="en-US" sz="1000" b="1">
                          <a:solidFill>
                            <a:srgbClr val="000066"/>
                          </a:solidFill>
                          <a:latin typeface="Times New Roman" pitchFamily="18" charset="0"/>
                          <a:ea typeface="Times New Roman"/>
                          <a:cs typeface="Times New Roman" pitchFamily="18" charset="0"/>
                        </a:rPr>
                        <a:t>5,19</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latin typeface="Times New Roman" pitchFamily="18" charset="0"/>
                          <a:ea typeface="Times New Roman"/>
                          <a:cs typeface="Times New Roman" pitchFamily="18" charset="0"/>
                        </a:rPr>
                        <a:t>404</a:t>
                      </a:r>
                    </a:p>
                    <a:p>
                      <a:pPr algn="ctr">
                        <a:spcAft>
                          <a:spcPts val="0"/>
                        </a:spcAft>
                      </a:pPr>
                      <a:r>
                        <a:rPr lang="bg-BG" sz="1000" b="1">
                          <a:latin typeface="Times New Roman" pitchFamily="18" charset="0"/>
                          <a:ea typeface="Times New Roman"/>
                          <a:cs typeface="Times New Roman" pitchFamily="18" charset="0"/>
                        </a:rPr>
                        <a:t>5,58</a:t>
                      </a: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bg-BG" sz="1000" b="1">
                        <a:latin typeface="Times New Roman" pitchFamily="18" charset="0"/>
                        <a:ea typeface="Times New Roman"/>
                        <a:cs typeface="Times New Roman" pitchFamily="18" charset="0"/>
                      </a:endParaRPr>
                    </a:p>
                    <a:p>
                      <a:pPr algn="ctr">
                        <a:spcAft>
                          <a:spcPts val="0"/>
                        </a:spcAft>
                      </a:pPr>
                      <a:r>
                        <a:rPr lang="bg-BG" sz="1000" b="1">
                          <a:latin typeface="Times New Roman" pitchFamily="18" charset="0"/>
                          <a:ea typeface="Times New Roman"/>
                          <a:cs typeface="Times New Roman" pitchFamily="18" charset="0"/>
                        </a:rPr>
                        <a:t>7 348</a:t>
                      </a: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1208">
                <a:tc gridSpan="12">
                  <a:txBody>
                    <a:bodyPr/>
                    <a:lstStyle/>
                    <a:p>
                      <a:pPr algn="ctr">
                        <a:spcAft>
                          <a:spcPts val="0"/>
                        </a:spcAft>
                      </a:pPr>
                      <a:r>
                        <a:rPr lang="ru-RU" sz="1000" b="1">
                          <a:solidFill>
                            <a:srgbClr val="000066"/>
                          </a:solidFill>
                          <a:latin typeface="Times New Roman" pitchFamily="18" charset="0"/>
                          <a:ea typeface="Times New Roman"/>
                          <a:cs typeface="Times New Roman" pitchFamily="18" charset="0"/>
                        </a:rPr>
                        <a:t>Ку треска</a:t>
                      </a:r>
                      <a:endParaRPr lang="bg-BG" sz="1000" b="1">
                        <a:latin typeface="Times New Roman" pitchFamily="18" charset="0"/>
                        <a:ea typeface="Times New Roman"/>
                        <a:cs typeface="Times New Roman" pitchFamily="18" charset="0"/>
                      </a:endParaRP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a:txBody>
                    <a:bodyPr/>
                    <a:lstStyle/>
                    <a:p>
                      <a:pPr algn="ctr">
                        <a:spcAft>
                          <a:spcPts val="0"/>
                        </a:spcAft>
                      </a:pP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r>
              <a:tr h="302416">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Б</a:t>
                      </a:r>
                      <a:r>
                        <a:rPr lang="en-US" sz="1000" b="1">
                          <a:solidFill>
                            <a:srgbClr val="000066"/>
                          </a:solidFill>
                          <a:latin typeface="Times New Roman" pitchFamily="18" charset="0"/>
                          <a:ea typeface="Times New Roman"/>
                          <a:cs typeface="Times New Roman" pitchFamily="18" charset="0"/>
                        </a:rPr>
                        <a:t>рой</a:t>
                      </a:r>
                      <a:r>
                        <a:rPr lang="bg-BG" sz="1000" b="1">
                          <a:solidFill>
                            <a:srgbClr val="000066"/>
                          </a:solidFill>
                          <a:latin typeface="Times New Roman" pitchFamily="18" charset="0"/>
                          <a:ea typeface="Times New Roman"/>
                          <a:cs typeface="Times New Roman" pitchFamily="18" charset="0"/>
                        </a:rPr>
                        <a:t> случаи </a:t>
                      </a:r>
                      <a:endParaRPr lang="bg-BG" sz="1000" b="1">
                        <a:latin typeface="Times New Roman" pitchFamily="18" charset="0"/>
                        <a:ea typeface="Times New Roman"/>
                        <a:cs typeface="Times New Roman" pitchFamily="18" charset="0"/>
                      </a:endParaRPr>
                    </a:p>
                    <a:p>
                      <a:pPr algn="ctr">
                        <a:spcAft>
                          <a:spcPts val="0"/>
                        </a:spcAft>
                      </a:pPr>
                      <a:r>
                        <a:rPr lang="bg-BG" sz="1000" b="1">
                          <a:solidFill>
                            <a:srgbClr val="000066"/>
                          </a:solidFill>
                          <a:latin typeface="Times New Roman" pitchFamily="18" charset="0"/>
                          <a:ea typeface="Times New Roman"/>
                          <a:cs typeface="Times New Roman" pitchFamily="18" charset="0"/>
                        </a:rPr>
                        <a:t>(на 100 000)</a:t>
                      </a:r>
                      <a:endParaRPr lang="bg-BG" sz="1000" b="1">
                        <a:latin typeface="Times New Roman" pitchFamily="18" charset="0"/>
                        <a:ea typeface="Times New Roman"/>
                        <a:cs typeface="Times New Roman" pitchFamily="18" charset="0"/>
                      </a:endParaRP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267</a:t>
                      </a:r>
                      <a:endParaRPr lang="bg-BG" sz="1000" b="1">
                        <a:latin typeface="Times New Roman" pitchFamily="18" charset="0"/>
                        <a:ea typeface="Times New Roman"/>
                        <a:cs typeface="Times New Roman" pitchFamily="18" charset="0"/>
                      </a:endParaRPr>
                    </a:p>
                    <a:p>
                      <a:pPr algn="ctr">
                        <a:spcAft>
                          <a:spcPts val="0"/>
                        </a:spcAft>
                      </a:pPr>
                      <a:r>
                        <a:rPr lang="bg-BG" sz="1000" b="1">
                          <a:solidFill>
                            <a:srgbClr val="000066"/>
                          </a:solidFill>
                          <a:latin typeface="Times New Roman" pitchFamily="18" charset="0"/>
                          <a:ea typeface="Times New Roman"/>
                          <a:cs typeface="Times New Roman" pitchFamily="18" charset="0"/>
                        </a:rPr>
                        <a:t>3,44</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49</a:t>
                      </a:r>
                      <a:endParaRPr lang="bg-BG" sz="1000" b="1">
                        <a:latin typeface="Times New Roman" pitchFamily="18" charset="0"/>
                        <a:ea typeface="Times New Roman"/>
                        <a:cs typeface="Times New Roman" pitchFamily="18" charset="0"/>
                      </a:endParaRPr>
                    </a:p>
                    <a:p>
                      <a:pPr algn="ctr">
                        <a:spcAft>
                          <a:spcPts val="0"/>
                        </a:spcAft>
                      </a:pPr>
                      <a:r>
                        <a:rPr lang="bg-BG" sz="1000" b="1">
                          <a:solidFill>
                            <a:srgbClr val="000066"/>
                          </a:solidFill>
                          <a:latin typeface="Times New Roman" pitchFamily="18" charset="0"/>
                          <a:ea typeface="Times New Roman"/>
                          <a:cs typeface="Times New Roman" pitchFamily="18" charset="0"/>
                        </a:rPr>
                        <a:t>0,63</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27</a:t>
                      </a:r>
                      <a:endParaRPr lang="bg-BG" sz="1000" b="1">
                        <a:latin typeface="Times New Roman" pitchFamily="18" charset="0"/>
                        <a:ea typeface="Times New Roman"/>
                        <a:cs typeface="Times New Roman" pitchFamily="18" charset="0"/>
                      </a:endParaRPr>
                    </a:p>
                    <a:p>
                      <a:pPr algn="ctr">
                        <a:spcAft>
                          <a:spcPts val="0"/>
                        </a:spcAft>
                      </a:pPr>
                      <a:r>
                        <a:rPr lang="en-US" sz="1000" b="1">
                          <a:solidFill>
                            <a:srgbClr val="000066"/>
                          </a:solidFill>
                          <a:latin typeface="Times New Roman" pitchFamily="18" charset="0"/>
                          <a:ea typeface="Times New Roman"/>
                          <a:cs typeface="Times New Roman" pitchFamily="18" charset="0"/>
                        </a:rPr>
                        <a:t>0,35</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36</a:t>
                      </a:r>
                      <a:endParaRPr lang="bg-BG" sz="1000" b="1">
                        <a:latin typeface="Times New Roman" pitchFamily="18" charset="0"/>
                        <a:ea typeface="Times New Roman"/>
                        <a:cs typeface="Times New Roman" pitchFamily="18" charset="0"/>
                      </a:endParaRPr>
                    </a:p>
                    <a:p>
                      <a:pPr algn="ctr">
                        <a:spcAft>
                          <a:spcPts val="0"/>
                        </a:spcAft>
                      </a:pPr>
                      <a:r>
                        <a:rPr lang="en-US" sz="1000" b="1">
                          <a:solidFill>
                            <a:srgbClr val="000066"/>
                          </a:solidFill>
                          <a:latin typeface="Times New Roman" pitchFamily="18" charset="0"/>
                          <a:ea typeface="Times New Roman"/>
                          <a:cs typeface="Times New Roman" pitchFamily="18" charset="0"/>
                        </a:rPr>
                        <a:t>0,47</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17</a:t>
                      </a:r>
                      <a:endParaRPr lang="bg-BG" sz="1000" b="1">
                        <a:latin typeface="Times New Roman" pitchFamily="18" charset="0"/>
                        <a:ea typeface="Times New Roman"/>
                        <a:cs typeface="Times New Roman" pitchFamily="18" charset="0"/>
                      </a:endParaRPr>
                    </a:p>
                    <a:p>
                      <a:pPr algn="ctr">
                        <a:spcAft>
                          <a:spcPts val="0"/>
                        </a:spcAft>
                      </a:pPr>
                      <a:r>
                        <a:rPr lang="en-US" sz="1000" b="1">
                          <a:solidFill>
                            <a:srgbClr val="000066"/>
                          </a:solidFill>
                          <a:latin typeface="Times New Roman" pitchFamily="18" charset="0"/>
                          <a:ea typeface="Times New Roman"/>
                          <a:cs typeface="Times New Roman" pitchFamily="18" charset="0"/>
                        </a:rPr>
                        <a:t>0,22</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24</a:t>
                      </a:r>
                      <a:endParaRPr lang="bg-BG" sz="1000" b="1">
                        <a:latin typeface="Times New Roman" pitchFamily="18" charset="0"/>
                        <a:ea typeface="Times New Roman"/>
                        <a:cs typeface="Times New Roman" pitchFamily="18" charset="0"/>
                      </a:endParaRPr>
                    </a:p>
                    <a:p>
                      <a:pPr algn="ctr">
                        <a:spcAft>
                          <a:spcPts val="0"/>
                        </a:spcAft>
                      </a:pPr>
                      <a:r>
                        <a:rPr lang="en-US" sz="1000" b="1">
                          <a:solidFill>
                            <a:srgbClr val="000066"/>
                          </a:solidFill>
                          <a:latin typeface="Times New Roman" pitchFamily="18" charset="0"/>
                          <a:ea typeface="Times New Roman"/>
                          <a:cs typeface="Times New Roman" pitchFamily="18" charset="0"/>
                        </a:rPr>
                        <a:t>0,32</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dirty="0">
                          <a:solidFill>
                            <a:srgbClr val="000066"/>
                          </a:solidFill>
                          <a:latin typeface="Times New Roman" pitchFamily="18" charset="0"/>
                          <a:ea typeface="Times New Roman"/>
                          <a:cs typeface="Times New Roman" pitchFamily="18" charset="0"/>
                        </a:rPr>
                        <a:t>18</a:t>
                      </a:r>
                      <a:endParaRPr lang="bg-BG" sz="1000" b="1" dirty="0">
                        <a:latin typeface="Times New Roman" pitchFamily="18" charset="0"/>
                        <a:ea typeface="Times New Roman"/>
                        <a:cs typeface="Times New Roman" pitchFamily="18" charset="0"/>
                      </a:endParaRPr>
                    </a:p>
                    <a:p>
                      <a:pPr algn="ctr">
                        <a:spcAft>
                          <a:spcPts val="0"/>
                        </a:spcAft>
                      </a:pPr>
                      <a:r>
                        <a:rPr lang="en-US" sz="1000" b="1" dirty="0">
                          <a:solidFill>
                            <a:srgbClr val="000066"/>
                          </a:solidFill>
                          <a:latin typeface="Times New Roman" pitchFamily="18" charset="0"/>
                          <a:ea typeface="Times New Roman"/>
                          <a:cs typeface="Times New Roman" pitchFamily="18" charset="0"/>
                        </a:rPr>
                        <a:t>0,24</a:t>
                      </a:r>
                      <a:endParaRPr lang="bg-BG" sz="1000" b="1" dirty="0">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12</a:t>
                      </a:r>
                      <a:endParaRPr lang="bg-BG" sz="1000" b="1">
                        <a:latin typeface="Times New Roman" pitchFamily="18" charset="0"/>
                        <a:ea typeface="Times New Roman"/>
                        <a:cs typeface="Times New Roman" pitchFamily="18" charset="0"/>
                      </a:endParaRPr>
                    </a:p>
                    <a:p>
                      <a:pPr algn="ctr">
                        <a:spcAft>
                          <a:spcPts val="0"/>
                        </a:spcAft>
                      </a:pPr>
                      <a:r>
                        <a:rPr lang="bg-BG" sz="1000" b="1">
                          <a:solidFill>
                            <a:srgbClr val="000066"/>
                          </a:solidFill>
                          <a:latin typeface="Times New Roman" pitchFamily="18" charset="0"/>
                          <a:ea typeface="Times New Roman"/>
                          <a:cs typeface="Times New Roman" pitchFamily="18" charset="0"/>
                        </a:rPr>
                        <a:t>0,16</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29</a:t>
                      </a:r>
                      <a:endParaRPr lang="bg-BG" sz="1000" b="1">
                        <a:latin typeface="Times New Roman" pitchFamily="18" charset="0"/>
                        <a:ea typeface="Times New Roman"/>
                        <a:cs typeface="Times New Roman" pitchFamily="18" charset="0"/>
                      </a:endParaRPr>
                    </a:p>
                    <a:p>
                      <a:pPr algn="ctr">
                        <a:spcAft>
                          <a:spcPts val="0"/>
                        </a:spcAft>
                      </a:pPr>
                      <a:r>
                        <a:rPr lang="en-US" sz="1000" b="1">
                          <a:solidFill>
                            <a:srgbClr val="000066"/>
                          </a:solidFill>
                          <a:latin typeface="Times New Roman" pitchFamily="18" charset="0"/>
                          <a:ea typeface="Times New Roman"/>
                          <a:cs typeface="Times New Roman" pitchFamily="18" charset="0"/>
                        </a:rPr>
                        <a:t>0,40</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23</a:t>
                      </a:r>
                      <a:endParaRPr lang="bg-BG" sz="1000" b="1">
                        <a:latin typeface="Times New Roman" pitchFamily="18" charset="0"/>
                        <a:ea typeface="Times New Roman"/>
                        <a:cs typeface="Times New Roman" pitchFamily="18" charset="0"/>
                      </a:endParaRPr>
                    </a:p>
                    <a:p>
                      <a:pPr algn="ctr">
                        <a:spcAft>
                          <a:spcPts val="0"/>
                        </a:spcAft>
                      </a:pPr>
                      <a:r>
                        <a:rPr lang="en-US" sz="1000" b="1">
                          <a:solidFill>
                            <a:srgbClr val="000066"/>
                          </a:solidFill>
                          <a:latin typeface="Times New Roman" pitchFamily="18" charset="0"/>
                          <a:ea typeface="Times New Roman"/>
                          <a:cs typeface="Times New Roman" pitchFamily="18" charset="0"/>
                        </a:rPr>
                        <a:t>0,32</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latin typeface="Times New Roman" pitchFamily="18" charset="0"/>
                          <a:ea typeface="Times New Roman"/>
                          <a:cs typeface="Times New Roman" pitchFamily="18" charset="0"/>
                        </a:rPr>
                        <a:t>17</a:t>
                      </a:r>
                    </a:p>
                    <a:p>
                      <a:pPr algn="ctr">
                        <a:spcAft>
                          <a:spcPts val="0"/>
                        </a:spcAft>
                      </a:pPr>
                      <a:r>
                        <a:rPr lang="bg-BG" sz="1000" b="1">
                          <a:latin typeface="Times New Roman" pitchFamily="18" charset="0"/>
                          <a:ea typeface="Times New Roman"/>
                          <a:cs typeface="Times New Roman" pitchFamily="18" charset="0"/>
                        </a:rPr>
                        <a:t>0,23</a:t>
                      </a: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latin typeface="Times New Roman" pitchFamily="18" charset="0"/>
                          <a:ea typeface="Times New Roman"/>
                          <a:cs typeface="Times New Roman" pitchFamily="18" charset="0"/>
                        </a:rPr>
                        <a:t>519</a:t>
                      </a: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2416">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Брой умрели </a:t>
                      </a:r>
                      <a:endParaRPr lang="bg-BG" sz="1000" b="1">
                        <a:latin typeface="Times New Roman" pitchFamily="18" charset="0"/>
                        <a:ea typeface="Times New Roman"/>
                        <a:cs typeface="Times New Roman" pitchFamily="18" charset="0"/>
                      </a:endParaRPr>
                    </a:p>
                    <a:p>
                      <a:pPr algn="ctr">
                        <a:spcAft>
                          <a:spcPts val="0"/>
                        </a:spcAft>
                      </a:pPr>
                      <a:r>
                        <a:rPr lang="bg-BG" sz="1000" b="1">
                          <a:solidFill>
                            <a:srgbClr val="000066"/>
                          </a:solidFill>
                          <a:latin typeface="Times New Roman" pitchFamily="18" charset="0"/>
                          <a:ea typeface="Times New Roman"/>
                          <a:cs typeface="Times New Roman" pitchFamily="18" charset="0"/>
                        </a:rPr>
                        <a:t>(леталитет)</a:t>
                      </a:r>
                      <a:endParaRPr lang="bg-BG" sz="1000" b="1">
                        <a:latin typeface="Times New Roman" pitchFamily="18" charset="0"/>
                        <a:ea typeface="Times New Roman"/>
                        <a:cs typeface="Times New Roman" pitchFamily="18" charset="0"/>
                      </a:endParaRP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bg-BG" sz="1000" b="1">
                        <a:latin typeface="Times New Roman" pitchFamily="18" charset="0"/>
                        <a:ea typeface="Times New Roman"/>
                        <a:cs typeface="Times New Roman" pitchFamily="18" charset="0"/>
                      </a:endParaRPr>
                    </a:p>
                    <a:p>
                      <a:pPr algn="ctr">
                        <a:spcAft>
                          <a:spcPts val="0"/>
                        </a:spcAft>
                      </a:pPr>
                      <a:r>
                        <a:rPr lang="ru-RU" sz="1000" b="1">
                          <a:solidFill>
                            <a:srgbClr val="000066"/>
                          </a:solidFill>
                          <a:latin typeface="Times New Roman" pitchFamily="18" charset="0"/>
                          <a:ea typeface="Times New Roman"/>
                          <a:cs typeface="Times New Roman" pitchFamily="18" charset="0"/>
                        </a:rPr>
                        <a:t>0</a:t>
                      </a:r>
                      <a:endParaRPr lang="bg-BG" sz="1000" b="1">
                        <a:latin typeface="Times New Roman" pitchFamily="18" charset="0"/>
                        <a:ea typeface="Times New Roman"/>
                        <a:cs typeface="Times New Roman" pitchFamily="18" charset="0"/>
                      </a:endParaRP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0</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1</a:t>
                      </a:r>
                      <a:endParaRPr lang="bg-BG" sz="1000" b="1">
                        <a:latin typeface="Times New Roman" pitchFamily="18" charset="0"/>
                        <a:ea typeface="Times New Roman"/>
                        <a:cs typeface="Times New Roman" pitchFamily="18" charset="0"/>
                      </a:endParaRPr>
                    </a:p>
                    <a:p>
                      <a:pPr algn="ctr">
                        <a:spcAft>
                          <a:spcPts val="0"/>
                        </a:spcAft>
                      </a:pPr>
                      <a:r>
                        <a:rPr lang="bg-BG" sz="1000" b="1">
                          <a:solidFill>
                            <a:srgbClr val="000066"/>
                          </a:solidFill>
                          <a:latin typeface="Times New Roman" pitchFamily="18" charset="0"/>
                          <a:ea typeface="Times New Roman"/>
                          <a:cs typeface="Times New Roman" pitchFamily="18" charset="0"/>
                        </a:rPr>
                        <a:t>3,7</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0</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0</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0</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1</a:t>
                      </a:r>
                      <a:endParaRPr lang="bg-BG" sz="1000" b="1">
                        <a:latin typeface="Times New Roman" pitchFamily="18" charset="0"/>
                        <a:ea typeface="Times New Roman"/>
                        <a:cs typeface="Times New Roman" pitchFamily="18" charset="0"/>
                      </a:endParaRPr>
                    </a:p>
                    <a:p>
                      <a:pPr algn="ctr">
                        <a:spcAft>
                          <a:spcPts val="0"/>
                        </a:spcAft>
                      </a:pPr>
                      <a:r>
                        <a:rPr lang="bg-BG" sz="1000" b="1">
                          <a:solidFill>
                            <a:srgbClr val="000066"/>
                          </a:solidFill>
                          <a:latin typeface="Times New Roman" pitchFamily="18" charset="0"/>
                          <a:ea typeface="Times New Roman"/>
                          <a:cs typeface="Times New Roman" pitchFamily="18" charset="0"/>
                        </a:rPr>
                        <a:t>5,56</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0</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0</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a:solidFill>
                            <a:srgbClr val="000066"/>
                          </a:solidFill>
                          <a:latin typeface="Times New Roman" pitchFamily="18" charset="0"/>
                          <a:ea typeface="Times New Roman"/>
                          <a:cs typeface="Times New Roman" pitchFamily="18" charset="0"/>
                        </a:rPr>
                        <a:t>1</a:t>
                      </a:r>
                      <a:endParaRPr lang="bg-BG" sz="1000" b="1">
                        <a:latin typeface="Times New Roman" pitchFamily="18" charset="0"/>
                        <a:ea typeface="Times New Roman"/>
                        <a:cs typeface="Times New Roman" pitchFamily="18" charset="0"/>
                      </a:endParaRPr>
                    </a:p>
                    <a:p>
                      <a:pPr algn="ctr">
                        <a:spcAft>
                          <a:spcPts val="0"/>
                        </a:spcAft>
                      </a:pPr>
                      <a:r>
                        <a:rPr lang="en-US" sz="1000" b="1">
                          <a:solidFill>
                            <a:srgbClr val="000066"/>
                          </a:solidFill>
                          <a:latin typeface="Times New Roman" pitchFamily="18" charset="0"/>
                          <a:ea typeface="Times New Roman"/>
                          <a:cs typeface="Times New Roman" pitchFamily="18" charset="0"/>
                        </a:rPr>
                        <a:t>4,35</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0</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bg-BG" sz="1000" b="1">
                        <a:latin typeface="Times New Roman" pitchFamily="18" charset="0"/>
                        <a:ea typeface="Times New Roman"/>
                        <a:cs typeface="Times New Roman" pitchFamily="18" charset="0"/>
                      </a:endParaRPr>
                    </a:p>
                    <a:p>
                      <a:pPr algn="ctr">
                        <a:spcAft>
                          <a:spcPts val="0"/>
                        </a:spcAft>
                      </a:pPr>
                      <a:r>
                        <a:rPr lang="bg-BG" sz="1000" b="1">
                          <a:solidFill>
                            <a:srgbClr val="000066"/>
                          </a:solidFill>
                          <a:latin typeface="Times New Roman" pitchFamily="18" charset="0"/>
                          <a:ea typeface="Times New Roman"/>
                          <a:cs typeface="Times New Roman" pitchFamily="18" charset="0"/>
                        </a:rPr>
                        <a:t>3</a:t>
                      </a:r>
                      <a:endParaRPr lang="bg-BG" sz="1000" b="1">
                        <a:latin typeface="Times New Roman" pitchFamily="18" charset="0"/>
                        <a:ea typeface="Times New Roman"/>
                        <a:cs typeface="Times New Roman" pitchFamily="18" charset="0"/>
                      </a:endParaRP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2416">
                <a:tc>
                  <a:txBody>
                    <a:bodyPr/>
                    <a:lstStyle/>
                    <a:p>
                      <a:pPr>
                        <a:spcAft>
                          <a:spcPts val="0"/>
                        </a:spcAft>
                      </a:pPr>
                      <a:r>
                        <a:rPr lang="bg-BG" sz="1000" b="1">
                          <a:solidFill>
                            <a:srgbClr val="000066"/>
                          </a:solidFill>
                          <a:highlight>
                            <a:srgbClr val="C0C0C0"/>
                          </a:highlight>
                          <a:latin typeface="Times New Roman" pitchFamily="18" charset="0"/>
                          <a:ea typeface="Times New Roman"/>
                          <a:cs typeface="Times New Roman" pitchFamily="18" charset="0"/>
                        </a:rPr>
                        <a:t>      Туларемия</a:t>
                      </a:r>
                      <a:endParaRPr lang="bg-BG" sz="1000" b="1">
                        <a:latin typeface="Times New Roman" pitchFamily="18" charset="0"/>
                        <a:ea typeface="Times New Roman"/>
                        <a:cs typeface="Times New Roman" pitchFamily="18" charset="0"/>
                      </a:endParaRPr>
                    </a:p>
                  </a:txBody>
                  <a:tcPr marL="23751" marR="23751"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bg-BG" sz="1000" b="1">
                        <a:latin typeface="Times New Roman" pitchFamily="18" charset="0"/>
                        <a:ea typeface="Times New Roman"/>
                        <a:cs typeface="Times New Roman" pitchFamily="18" charset="0"/>
                      </a:endParaRPr>
                    </a:p>
                  </a:txBody>
                  <a:tcPr marL="23751" marR="2375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bg-BG" sz="1000" b="1">
                        <a:latin typeface="Times New Roman" pitchFamily="18" charset="0"/>
                        <a:ea typeface="Times New Roman"/>
                        <a:cs typeface="Times New Roman" pitchFamily="18" charset="0"/>
                      </a:endParaRPr>
                    </a:p>
                  </a:txBody>
                  <a:tcPr marL="23751" marR="2375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bg-BG" sz="1000" b="1">
                        <a:latin typeface="Times New Roman" pitchFamily="18" charset="0"/>
                        <a:ea typeface="Times New Roman"/>
                        <a:cs typeface="Times New Roman" pitchFamily="18" charset="0"/>
                      </a:endParaRPr>
                    </a:p>
                  </a:txBody>
                  <a:tcPr marL="23751" marR="2375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bg-BG" sz="1000" b="1">
                        <a:latin typeface="Times New Roman" pitchFamily="18" charset="0"/>
                        <a:ea typeface="Times New Roman"/>
                        <a:cs typeface="Times New Roman" pitchFamily="18" charset="0"/>
                      </a:endParaRPr>
                    </a:p>
                  </a:txBody>
                  <a:tcPr marL="23751" marR="2375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bg-BG" sz="1000" b="1">
                        <a:latin typeface="Times New Roman" pitchFamily="18" charset="0"/>
                        <a:ea typeface="Times New Roman"/>
                        <a:cs typeface="Times New Roman" pitchFamily="18" charset="0"/>
                      </a:endParaRPr>
                    </a:p>
                  </a:txBody>
                  <a:tcPr marL="23751" marR="2375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bg-BG" sz="1000" b="1">
                        <a:latin typeface="Times New Roman" pitchFamily="18" charset="0"/>
                        <a:ea typeface="Times New Roman"/>
                        <a:cs typeface="Times New Roman" pitchFamily="18" charset="0"/>
                      </a:endParaRPr>
                    </a:p>
                  </a:txBody>
                  <a:tcPr marL="23751" marR="2375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bg-BG" sz="1000" b="1">
                        <a:latin typeface="Times New Roman" pitchFamily="18" charset="0"/>
                        <a:ea typeface="Times New Roman"/>
                        <a:cs typeface="Times New Roman" pitchFamily="18" charset="0"/>
                      </a:endParaRPr>
                    </a:p>
                  </a:txBody>
                  <a:tcPr marL="23751" marR="2375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bg-BG" sz="1000" b="1">
                        <a:latin typeface="Times New Roman" pitchFamily="18" charset="0"/>
                        <a:ea typeface="Times New Roman"/>
                        <a:cs typeface="Times New Roman" pitchFamily="18" charset="0"/>
                      </a:endParaRPr>
                    </a:p>
                  </a:txBody>
                  <a:tcPr marL="23751" marR="2375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bg-BG" sz="1000" b="1">
                        <a:latin typeface="Times New Roman" pitchFamily="18" charset="0"/>
                        <a:ea typeface="Times New Roman"/>
                        <a:cs typeface="Times New Roman" pitchFamily="18" charset="0"/>
                      </a:endParaRPr>
                    </a:p>
                  </a:txBody>
                  <a:tcPr marL="23751" marR="2375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bg-BG" sz="1000" b="1">
                        <a:latin typeface="Times New Roman" pitchFamily="18" charset="0"/>
                        <a:ea typeface="Times New Roman"/>
                        <a:cs typeface="Times New Roman" pitchFamily="18" charset="0"/>
                      </a:endParaRPr>
                    </a:p>
                  </a:txBody>
                  <a:tcPr marL="23751" marR="2375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bg-BG" sz="1000" b="1">
                        <a:latin typeface="Times New Roman" pitchFamily="18" charset="0"/>
                        <a:ea typeface="Times New Roman"/>
                        <a:cs typeface="Times New Roman" pitchFamily="18" charset="0"/>
                      </a:endParaRPr>
                    </a:p>
                  </a:txBody>
                  <a:tcPr marL="23751" marR="23751"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bg-BG" sz="1000" b="1">
                        <a:latin typeface="Times New Roman" pitchFamily="18" charset="0"/>
                        <a:ea typeface="Times New Roman"/>
                        <a:cs typeface="Times New Roman" pitchFamily="18" charset="0"/>
                      </a:endParaRP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3623">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Б</a:t>
                      </a:r>
                      <a:r>
                        <a:rPr lang="en-US" sz="1000" b="1">
                          <a:solidFill>
                            <a:srgbClr val="000066"/>
                          </a:solidFill>
                          <a:latin typeface="Times New Roman" pitchFamily="18" charset="0"/>
                          <a:ea typeface="Times New Roman"/>
                          <a:cs typeface="Times New Roman" pitchFamily="18" charset="0"/>
                        </a:rPr>
                        <a:t>рой</a:t>
                      </a:r>
                      <a:r>
                        <a:rPr lang="bg-BG" sz="1000" b="1">
                          <a:solidFill>
                            <a:srgbClr val="000066"/>
                          </a:solidFill>
                          <a:latin typeface="Times New Roman" pitchFamily="18" charset="0"/>
                          <a:ea typeface="Times New Roman"/>
                          <a:cs typeface="Times New Roman" pitchFamily="18" charset="0"/>
                        </a:rPr>
                        <a:t> случаи </a:t>
                      </a:r>
                      <a:endParaRPr lang="bg-BG" sz="1000" b="1">
                        <a:latin typeface="Times New Roman" pitchFamily="18" charset="0"/>
                        <a:ea typeface="Times New Roman"/>
                        <a:cs typeface="Times New Roman" pitchFamily="18" charset="0"/>
                      </a:endParaRPr>
                    </a:p>
                    <a:p>
                      <a:pPr algn="ctr">
                        <a:spcAft>
                          <a:spcPts val="0"/>
                        </a:spcAft>
                      </a:pPr>
                      <a:r>
                        <a:rPr lang="bg-BG" sz="1000" b="1">
                          <a:solidFill>
                            <a:srgbClr val="000066"/>
                          </a:solidFill>
                          <a:latin typeface="Times New Roman" pitchFamily="18" charset="0"/>
                          <a:ea typeface="Times New Roman"/>
                          <a:cs typeface="Times New Roman" pitchFamily="18" charset="0"/>
                        </a:rPr>
                        <a:t>(на 100 000)</a:t>
                      </a:r>
                      <a:endParaRPr lang="bg-BG" sz="1000" b="1">
                        <a:latin typeface="Times New Roman" pitchFamily="18" charset="0"/>
                        <a:ea typeface="Times New Roman"/>
                        <a:cs typeface="Times New Roman" pitchFamily="18" charset="0"/>
                      </a:endParaRP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bg-BG" sz="1000" b="1">
                        <a:latin typeface="Times New Roman" pitchFamily="18" charset="0"/>
                        <a:ea typeface="Times New Roman"/>
                        <a:cs typeface="Times New Roman" pitchFamily="18" charset="0"/>
                      </a:endParaRPr>
                    </a:p>
                    <a:p>
                      <a:pPr>
                        <a:spcAft>
                          <a:spcPts val="0"/>
                        </a:spcAft>
                      </a:pPr>
                      <a:r>
                        <a:rPr lang="ru-RU" sz="1000" b="1">
                          <a:solidFill>
                            <a:srgbClr val="000066"/>
                          </a:solidFill>
                          <a:latin typeface="Times New Roman" pitchFamily="18" charset="0"/>
                          <a:ea typeface="Times New Roman"/>
                          <a:cs typeface="Times New Roman" pitchFamily="18" charset="0"/>
                        </a:rPr>
                        <a:t>   16</a:t>
                      </a:r>
                      <a:endParaRPr lang="bg-BG" sz="1000" b="1">
                        <a:latin typeface="Times New Roman" pitchFamily="18" charset="0"/>
                        <a:ea typeface="Times New Roman"/>
                        <a:cs typeface="Times New Roman" pitchFamily="18" charset="0"/>
                      </a:endParaRPr>
                    </a:p>
                    <a:p>
                      <a:pPr algn="ctr">
                        <a:spcAft>
                          <a:spcPts val="0"/>
                        </a:spcAft>
                      </a:pPr>
                      <a:r>
                        <a:rPr lang="ru-RU" sz="1000" b="1">
                          <a:solidFill>
                            <a:srgbClr val="000066"/>
                          </a:solidFill>
                          <a:latin typeface="Times New Roman" pitchFamily="18" charset="0"/>
                          <a:ea typeface="Times New Roman"/>
                          <a:cs typeface="Times New Roman" pitchFamily="18" charset="0"/>
                        </a:rPr>
                        <a:t>0,20</a:t>
                      </a:r>
                      <a:endParaRPr lang="bg-BG" sz="1000" b="1">
                        <a:latin typeface="Times New Roman" pitchFamily="18" charset="0"/>
                        <a:ea typeface="Times New Roman"/>
                        <a:cs typeface="Times New Roman" pitchFamily="18" charset="0"/>
                      </a:endParaRP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bg-BG" sz="1000" b="1">
                          <a:solidFill>
                            <a:srgbClr val="000066"/>
                          </a:solidFill>
                          <a:latin typeface="Times New Roman" pitchFamily="18" charset="0"/>
                          <a:ea typeface="Times New Roman"/>
                          <a:cs typeface="Times New Roman" pitchFamily="18" charset="0"/>
                        </a:rPr>
                        <a:t>     10</a:t>
                      </a:r>
                      <a:endParaRPr lang="bg-BG" sz="1000" b="1">
                        <a:latin typeface="Times New Roman" pitchFamily="18" charset="0"/>
                        <a:ea typeface="Times New Roman"/>
                        <a:cs typeface="Times New Roman" pitchFamily="18" charset="0"/>
                      </a:endParaRPr>
                    </a:p>
                    <a:p>
                      <a:pPr algn="ctr">
                        <a:spcAft>
                          <a:spcPts val="0"/>
                        </a:spcAft>
                      </a:pPr>
                      <a:r>
                        <a:rPr lang="bg-BG" sz="1000" b="1">
                          <a:solidFill>
                            <a:srgbClr val="000066"/>
                          </a:solidFill>
                          <a:latin typeface="Times New Roman" pitchFamily="18" charset="0"/>
                          <a:ea typeface="Times New Roman"/>
                          <a:cs typeface="Times New Roman" pitchFamily="18" charset="0"/>
                        </a:rPr>
                        <a:t>0,13</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14</a:t>
                      </a:r>
                      <a:endParaRPr lang="bg-BG" sz="1000" b="1">
                        <a:latin typeface="Times New Roman" pitchFamily="18" charset="0"/>
                        <a:ea typeface="Times New Roman"/>
                        <a:cs typeface="Times New Roman" pitchFamily="18" charset="0"/>
                      </a:endParaRPr>
                    </a:p>
                    <a:p>
                      <a:pPr algn="ctr">
                        <a:spcAft>
                          <a:spcPts val="0"/>
                        </a:spcAft>
                      </a:pPr>
                      <a:r>
                        <a:rPr lang="bg-BG" sz="1000" b="1">
                          <a:solidFill>
                            <a:srgbClr val="000066"/>
                          </a:solidFill>
                          <a:latin typeface="Times New Roman" pitchFamily="18" charset="0"/>
                          <a:ea typeface="Times New Roman"/>
                          <a:cs typeface="Times New Roman" pitchFamily="18" charset="0"/>
                        </a:rPr>
                        <a:t>0,18</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3</a:t>
                      </a:r>
                      <a:endParaRPr lang="bg-BG" sz="1000" b="1">
                        <a:latin typeface="Times New Roman" pitchFamily="18" charset="0"/>
                        <a:ea typeface="Times New Roman"/>
                        <a:cs typeface="Times New Roman" pitchFamily="18" charset="0"/>
                      </a:endParaRPr>
                    </a:p>
                    <a:p>
                      <a:pPr algn="ctr">
                        <a:spcAft>
                          <a:spcPts val="0"/>
                        </a:spcAft>
                      </a:pPr>
                      <a:r>
                        <a:rPr lang="bg-BG" sz="1000" b="1">
                          <a:solidFill>
                            <a:srgbClr val="000066"/>
                          </a:solidFill>
                          <a:latin typeface="Times New Roman" pitchFamily="18" charset="0"/>
                          <a:ea typeface="Times New Roman"/>
                          <a:cs typeface="Times New Roman" pitchFamily="18" charset="0"/>
                        </a:rPr>
                        <a:t>0,04</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5</a:t>
                      </a:r>
                      <a:endParaRPr lang="bg-BG" sz="1000" b="1">
                        <a:latin typeface="Times New Roman" pitchFamily="18" charset="0"/>
                        <a:ea typeface="Times New Roman"/>
                        <a:cs typeface="Times New Roman" pitchFamily="18" charset="0"/>
                      </a:endParaRPr>
                    </a:p>
                    <a:p>
                      <a:pPr algn="ctr">
                        <a:spcAft>
                          <a:spcPts val="0"/>
                        </a:spcAft>
                      </a:pPr>
                      <a:r>
                        <a:rPr lang="bg-BG" sz="1000" b="1">
                          <a:solidFill>
                            <a:srgbClr val="000066"/>
                          </a:solidFill>
                          <a:latin typeface="Times New Roman" pitchFamily="18" charset="0"/>
                          <a:ea typeface="Times New Roman"/>
                          <a:cs typeface="Times New Roman" pitchFamily="18" charset="0"/>
                        </a:rPr>
                        <a:t>0,07</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7</a:t>
                      </a:r>
                      <a:endParaRPr lang="bg-BG" sz="1000" b="1">
                        <a:latin typeface="Times New Roman" pitchFamily="18" charset="0"/>
                        <a:ea typeface="Times New Roman"/>
                        <a:cs typeface="Times New Roman" pitchFamily="18" charset="0"/>
                      </a:endParaRPr>
                    </a:p>
                    <a:p>
                      <a:pPr algn="ctr">
                        <a:spcAft>
                          <a:spcPts val="0"/>
                        </a:spcAft>
                      </a:pPr>
                      <a:r>
                        <a:rPr lang="bg-BG" sz="1000" b="1">
                          <a:solidFill>
                            <a:srgbClr val="000066"/>
                          </a:solidFill>
                          <a:latin typeface="Times New Roman" pitchFamily="18" charset="0"/>
                          <a:ea typeface="Times New Roman"/>
                          <a:cs typeface="Times New Roman" pitchFamily="18" charset="0"/>
                        </a:rPr>
                        <a:t>0,09</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3</a:t>
                      </a:r>
                      <a:endParaRPr lang="bg-BG" sz="1000" b="1">
                        <a:latin typeface="Times New Roman" pitchFamily="18" charset="0"/>
                        <a:ea typeface="Times New Roman"/>
                        <a:cs typeface="Times New Roman" pitchFamily="18" charset="0"/>
                      </a:endParaRPr>
                    </a:p>
                    <a:p>
                      <a:pPr algn="ctr">
                        <a:spcAft>
                          <a:spcPts val="0"/>
                        </a:spcAft>
                      </a:pPr>
                      <a:r>
                        <a:rPr lang="bg-BG" sz="1000" b="1">
                          <a:solidFill>
                            <a:srgbClr val="000066"/>
                          </a:solidFill>
                          <a:latin typeface="Times New Roman" pitchFamily="18" charset="0"/>
                          <a:ea typeface="Times New Roman"/>
                          <a:cs typeface="Times New Roman" pitchFamily="18" charset="0"/>
                        </a:rPr>
                        <a:t>0,04</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0</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0</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1</a:t>
                      </a:r>
                      <a:endParaRPr lang="bg-BG" sz="1000" b="1">
                        <a:latin typeface="Times New Roman" pitchFamily="18" charset="0"/>
                        <a:ea typeface="Times New Roman"/>
                        <a:cs typeface="Times New Roman" pitchFamily="18" charset="0"/>
                      </a:endParaRPr>
                    </a:p>
                    <a:p>
                      <a:pPr algn="ctr">
                        <a:spcAft>
                          <a:spcPts val="0"/>
                        </a:spcAft>
                      </a:pPr>
                      <a:r>
                        <a:rPr lang="bg-BG" sz="1000" b="1">
                          <a:solidFill>
                            <a:srgbClr val="000066"/>
                          </a:solidFill>
                          <a:latin typeface="Times New Roman" pitchFamily="18" charset="0"/>
                          <a:ea typeface="Times New Roman"/>
                          <a:cs typeface="Times New Roman" pitchFamily="18" charset="0"/>
                        </a:rPr>
                        <a:t>0,01</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1</a:t>
                      </a:r>
                      <a:endParaRPr lang="bg-BG" sz="1000" b="1">
                        <a:latin typeface="Times New Roman" pitchFamily="18" charset="0"/>
                        <a:ea typeface="Times New Roman"/>
                        <a:cs typeface="Times New Roman" pitchFamily="18" charset="0"/>
                      </a:endParaRPr>
                    </a:p>
                    <a:p>
                      <a:pPr algn="ctr">
                        <a:spcAft>
                          <a:spcPts val="0"/>
                        </a:spcAft>
                      </a:pPr>
                      <a:r>
                        <a:rPr lang="bg-BG" sz="1000" b="1">
                          <a:solidFill>
                            <a:srgbClr val="000066"/>
                          </a:solidFill>
                          <a:latin typeface="Times New Roman" pitchFamily="18" charset="0"/>
                          <a:ea typeface="Times New Roman"/>
                          <a:cs typeface="Times New Roman" pitchFamily="18" charset="0"/>
                        </a:rPr>
                        <a:t>0,01</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dirty="0">
                          <a:solidFill>
                            <a:srgbClr val="000066"/>
                          </a:solidFill>
                          <a:latin typeface="Times New Roman" pitchFamily="18" charset="0"/>
                          <a:ea typeface="Times New Roman"/>
                          <a:cs typeface="Times New Roman" pitchFamily="18" charset="0"/>
                        </a:rPr>
                        <a:t>60</a:t>
                      </a:r>
                      <a:endParaRPr lang="bg-BG" sz="1000" b="1" dirty="0">
                        <a:latin typeface="Times New Roman" pitchFamily="18" charset="0"/>
                        <a:ea typeface="Times New Roman"/>
                        <a:cs typeface="Times New Roman" pitchFamily="18" charset="0"/>
                      </a:endParaRP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2416">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Брой умрели </a:t>
                      </a:r>
                      <a:endParaRPr lang="bg-BG" sz="1000" b="1">
                        <a:latin typeface="Times New Roman" pitchFamily="18" charset="0"/>
                        <a:ea typeface="Times New Roman"/>
                        <a:cs typeface="Times New Roman" pitchFamily="18" charset="0"/>
                      </a:endParaRPr>
                    </a:p>
                    <a:p>
                      <a:pPr algn="ctr">
                        <a:spcAft>
                          <a:spcPts val="0"/>
                        </a:spcAft>
                      </a:pPr>
                      <a:r>
                        <a:rPr lang="bg-BG" sz="1000" b="1">
                          <a:solidFill>
                            <a:srgbClr val="000066"/>
                          </a:solidFill>
                          <a:latin typeface="Times New Roman" pitchFamily="18" charset="0"/>
                          <a:ea typeface="Times New Roman"/>
                          <a:cs typeface="Times New Roman" pitchFamily="18" charset="0"/>
                        </a:rPr>
                        <a:t>(леталитет)</a:t>
                      </a:r>
                      <a:endParaRPr lang="bg-BG" sz="1000" b="1">
                        <a:latin typeface="Times New Roman" pitchFamily="18" charset="0"/>
                        <a:ea typeface="Times New Roman"/>
                        <a:cs typeface="Times New Roman" pitchFamily="18" charset="0"/>
                      </a:endParaRP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latin typeface="Times New Roman" pitchFamily="18" charset="0"/>
                          <a:ea typeface="Times New Roman"/>
                          <a:cs typeface="Times New Roman" pitchFamily="18" charset="0"/>
                        </a:rPr>
                        <a:t>0,00</a:t>
                      </a: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0,00</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0,00</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0,00</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0,00</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0,00</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0,00</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a:solidFill>
                            <a:srgbClr val="000066"/>
                          </a:solidFill>
                          <a:latin typeface="Times New Roman" pitchFamily="18" charset="0"/>
                          <a:ea typeface="Times New Roman"/>
                          <a:cs typeface="Times New Roman" pitchFamily="18" charset="0"/>
                        </a:rPr>
                        <a:t>0,00</a:t>
                      </a:r>
                      <a:endParaRPr lang="bg-BG" sz="1000" b="1">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dirty="0">
                          <a:solidFill>
                            <a:srgbClr val="000066"/>
                          </a:solidFill>
                          <a:latin typeface="Times New Roman" pitchFamily="18" charset="0"/>
                          <a:ea typeface="Times New Roman"/>
                          <a:cs typeface="Times New Roman" pitchFamily="18" charset="0"/>
                        </a:rPr>
                        <a:t>0,00</a:t>
                      </a:r>
                      <a:endParaRPr lang="bg-BG" sz="1000" b="1" dirty="0">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dirty="0">
                          <a:solidFill>
                            <a:srgbClr val="000066"/>
                          </a:solidFill>
                          <a:latin typeface="Times New Roman" pitchFamily="18" charset="0"/>
                          <a:ea typeface="Times New Roman"/>
                          <a:cs typeface="Times New Roman" pitchFamily="18" charset="0"/>
                        </a:rPr>
                        <a:t>0,00</a:t>
                      </a:r>
                      <a:endParaRPr lang="bg-BG" sz="1000" b="1" dirty="0">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dirty="0">
                          <a:solidFill>
                            <a:srgbClr val="000066"/>
                          </a:solidFill>
                          <a:latin typeface="Times New Roman" pitchFamily="18" charset="0"/>
                          <a:ea typeface="Times New Roman"/>
                          <a:cs typeface="Times New Roman" pitchFamily="18" charset="0"/>
                        </a:rPr>
                        <a:t>0,00</a:t>
                      </a:r>
                      <a:endParaRPr lang="bg-BG" sz="1000" b="1" dirty="0">
                        <a:latin typeface="Times New Roman" pitchFamily="18" charset="0"/>
                        <a:ea typeface="Times New Roman"/>
                        <a:cs typeface="Times New Roman" pitchFamily="18" charset="0"/>
                      </a:endParaRPr>
                    </a:p>
                  </a:txBody>
                  <a:tcPr marL="23751" marR="237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bg-BG" sz="1000" b="1" dirty="0">
                          <a:solidFill>
                            <a:srgbClr val="000066"/>
                          </a:solidFill>
                          <a:latin typeface="Times New Roman" pitchFamily="18" charset="0"/>
                          <a:ea typeface="Times New Roman"/>
                          <a:cs typeface="Times New Roman" pitchFamily="18" charset="0"/>
                        </a:rPr>
                        <a:t>0</a:t>
                      </a:r>
                      <a:endParaRPr lang="bg-BG" sz="1000" b="1" dirty="0">
                        <a:latin typeface="Times New Roman" pitchFamily="18" charset="0"/>
                        <a:ea typeface="Times New Roman"/>
                        <a:cs typeface="Times New Roman" pitchFamily="18" charset="0"/>
                      </a:endParaRPr>
                    </a:p>
                  </a:txBody>
                  <a:tcPr marL="23751" marR="23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0648"/>
            <a:ext cx="7772400" cy="864095"/>
          </a:xfrm>
        </p:spPr>
        <p:txBody>
          <a:bodyPr>
            <a:noAutofit/>
          </a:bodyPr>
          <a:lstStyle/>
          <a:p>
            <a:r>
              <a:rPr lang="en-US" sz="2000" b="1" dirty="0" smtClean="0">
                <a:latin typeface="Times New Roman" pitchFamily="18" charset="0"/>
                <a:cs typeface="Times New Roman" pitchFamily="18" charset="0"/>
              </a:rPr>
              <a:t>Incidence rate,</a:t>
            </a:r>
            <a:r>
              <a:rPr lang="bg-BG"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Crimean Congo </a:t>
            </a:r>
            <a:r>
              <a:rPr lang="en-US" sz="2000" b="1" dirty="0" err="1" smtClean="0">
                <a:latin typeface="Times New Roman" pitchFamily="18" charset="0"/>
                <a:cs typeface="Times New Roman" pitchFamily="18" charset="0"/>
              </a:rPr>
              <a:t>haemorrhagic</a:t>
            </a:r>
            <a:r>
              <a:rPr lang="en-US" sz="2000" b="1" dirty="0" smtClean="0">
                <a:latin typeface="Times New Roman" pitchFamily="18" charset="0"/>
                <a:cs typeface="Times New Roman" pitchFamily="18" charset="0"/>
              </a:rPr>
              <a:t> fever</a:t>
            </a:r>
            <a:r>
              <a:rPr lang="bg-BG" sz="2000" b="1" dirty="0" smtClean="0">
                <a:latin typeface="Times New Roman" pitchFamily="18" charset="0"/>
                <a:cs typeface="Times New Roman" pitchFamily="18" charset="0"/>
              </a:rPr>
              <a:t/>
            </a:r>
            <a:br>
              <a:rPr lang="bg-BG" sz="2000" b="1" dirty="0" smtClean="0">
                <a:latin typeface="Times New Roman" pitchFamily="18" charset="0"/>
                <a:cs typeface="Times New Roman" pitchFamily="18" charset="0"/>
              </a:rPr>
            </a:br>
            <a:r>
              <a:rPr lang="bg-BG" sz="2000" b="1" dirty="0" smtClean="0">
                <a:latin typeface="Times New Roman" pitchFamily="18" charset="0"/>
                <a:cs typeface="Times New Roman" pitchFamily="18" charset="0"/>
              </a:rPr>
              <a:t/>
            </a:r>
            <a:br>
              <a:rPr lang="bg-BG" sz="2000" b="1" dirty="0" smtClean="0">
                <a:latin typeface="Times New Roman" pitchFamily="18" charset="0"/>
                <a:cs typeface="Times New Roman" pitchFamily="18" charset="0"/>
              </a:rPr>
            </a:br>
            <a:r>
              <a:rPr lang="bg-BG" sz="2000" b="1" dirty="0" smtClean="0">
                <a:latin typeface="Times New Roman" pitchFamily="18" charset="0"/>
                <a:cs typeface="Times New Roman" pitchFamily="18" charset="0"/>
              </a:rPr>
              <a:t> %, 2004-2014 г.</a:t>
            </a:r>
            <a:endParaRPr lang="bg-BG" sz="2000" b="1" dirty="0">
              <a:latin typeface="Times New Roman" pitchFamily="18" charset="0"/>
              <a:cs typeface="Times New Roman" pitchFamily="18" charset="0"/>
            </a:endParaRPr>
          </a:p>
        </p:txBody>
      </p:sp>
      <p:sp>
        <p:nvSpPr>
          <p:cNvPr id="3" name="Subtitle 2"/>
          <p:cNvSpPr>
            <a:spLocks noGrp="1"/>
          </p:cNvSpPr>
          <p:nvPr>
            <p:ph type="subTitle" idx="1"/>
          </p:nvPr>
        </p:nvSpPr>
        <p:spPr>
          <a:xfrm>
            <a:off x="683568" y="1268760"/>
            <a:ext cx="7848872" cy="4370040"/>
          </a:xfrm>
        </p:spPr>
        <p:txBody>
          <a:bodyPr/>
          <a:lstStyle/>
          <a:p>
            <a:endParaRPr lang="bg-BG" dirty="0"/>
          </a:p>
        </p:txBody>
      </p:sp>
      <p:graphicFrame>
        <p:nvGraphicFramePr>
          <p:cNvPr id="4" name="Chart 3"/>
          <p:cNvGraphicFramePr/>
          <p:nvPr/>
        </p:nvGraphicFramePr>
        <p:xfrm>
          <a:off x="683568" y="1268760"/>
          <a:ext cx="7848872" cy="468051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04665"/>
            <a:ext cx="7772400" cy="504055"/>
          </a:xfrm>
        </p:spPr>
        <p:txBody>
          <a:bodyPr>
            <a:noAutofit/>
          </a:bodyPr>
          <a:lstStyle/>
          <a:p>
            <a:r>
              <a:rPr lang="en-US" sz="2000" b="1" dirty="0" smtClean="0">
                <a:latin typeface="Times New Roman" pitchFamily="18" charset="0"/>
                <a:cs typeface="Times New Roman" pitchFamily="18" charset="0"/>
              </a:rPr>
              <a:t>Incidence rate, </a:t>
            </a:r>
            <a:r>
              <a:rPr lang="en-US" sz="2000" b="1" dirty="0" err="1" smtClean="0">
                <a:latin typeface="Times New Roman" pitchFamily="18" charset="0"/>
                <a:cs typeface="Times New Roman" pitchFamily="18" charset="0"/>
              </a:rPr>
              <a:t>Haemorrhagic</a:t>
            </a:r>
            <a:r>
              <a:rPr lang="en-US" sz="2000" b="1" dirty="0" smtClean="0">
                <a:latin typeface="Times New Roman" pitchFamily="18" charset="0"/>
                <a:cs typeface="Times New Roman" pitchFamily="18" charset="0"/>
              </a:rPr>
              <a:t> fever with renal syndrome </a:t>
            </a:r>
            <a:br>
              <a:rPr lang="en-US" sz="2000" b="1" dirty="0" smtClean="0">
                <a:latin typeface="Times New Roman" pitchFamily="18" charset="0"/>
                <a:cs typeface="Times New Roman" pitchFamily="18" charset="0"/>
              </a:rPr>
            </a:br>
            <a:r>
              <a:rPr lang="bg-BG" sz="2000" b="1" dirty="0" smtClean="0">
                <a:latin typeface="Times New Roman" pitchFamily="18" charset="0"/>
                <a:cs typeface="Times New Roman" pitchFamily="18" charset="0"/>
              </a:rPr>
              <a:t>%, 2004-2014 г.</a:t>
            </a:r>
            <a:endParaRPr lang="bg-BG" sz="2000" b="1" dirty="0">
              <a:latin typeface="Times New Roman" pitchFamily="18" charset="0"/>
              <a:cs typeface="Times New Roman" pitchFamily="18" charset="0"/>
            </a:endParaRPr>
          </a:p>
        </p:txBody>
      </p:sp>
      <p:sp>
        <p:nvSpPr>
          <p:cNvPr id="3" name="Subtitle 2"/>
          <p:cNvSpPr>
            <a:spLocks noGrp="1"/>
          </p:cNvSpPr>
          <p:nvPr>
            <p:ph type="subTitle" idx="1"/>
          </p:nvPr>
        </p:nvSpPr>
        <p:spPr>
          <a:xfrm>
            <a:off x="683568" y="1052736"/>
            <a:ext cx="7776864" cy="4586064"/>
          </a:xfrm>
        </p:spPr>
        <p:txBody>
          <a:bodyPr/>
          <a:lstStyle/>
          <a:p>
            <a:endParaRPr lang="bg-BG" dirty="0"/>
          </a:p>
        </p:txBody>
      </p:sp>
      <p:graphicFrame>
        <p:nvGraphicFramePr>
          <p:cNvPr id="4" name="Chart 3"/>
          <p:cNvGraphicFramePr/>
          <p:nvPr/>
        </p:nvGraphicFramePr>
        <p:xfrm>
          <a:off x="755576" y="1124744"/>
          <a:ext cx="7704856" cy="468052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2657"/>
            <a:ext cx="7772400" cy="720079"/>
          </a:xfrm>
        </p:spPr>
        <p:txBody>
          <a:bodyPr>
            <a:normAutofit/>
          </a:bodyPr>
          <a:lstStyle/>
          <a:p>
            <a:r>
              <a:rPr lang="en-US" sz="2000" b="1" dirty="0" smtClean="0">
                <a:latin typeface="Times New Roman" pitchFamily="18" charset="0"/>
                <a:cs typeface="Times New Roman" pitchFamily="18" charset="0"/>
              </a:rPr>
              <a:t>Incidence rate</a:t>
            </a:r>
            <a:r>
              <a:rPr lang="en-US" sz="2000" b="1" dirty="0">
                <a:latin typeface="Times New Roman" pitchFamily="18" charset="0"/>
                <a:cs typeface="Times New Roman" pitchFamily="18" charset="0"/>
              </a:rPr>
              <a:t>,</a:t>
            </a:r>
            <a:r>
              <a:rPr lang="en-US" sz="2000" b="1" dirty="0" smtClean="0">
                <a:latin typeface="Times New Roman" pitchFamily="18" charset="0"/>
                <a:cs typeface="Times New Roman" pitchFamily="18" charset="0"/>
              </a:rPr>
              <a:t> Tularemia </a:t>
            </a:r>
            <a:br>
              <a:rPr lang="en-US" sz="2000" b="1" dirty="0" smtClean="0">
                <a:latin typeface="Times New Roman" pitchFamily="18" charset="0"/>
                <a:cs typeface="Times New Roman" pitchFamily="18" charset="0"/>
              </a:rPr>
            </a:br>
            <a:r>
              <a:rPr lang="bg-BG" sz="2000" b="1" dirty="0" smtClean="0">
                <a:latin typeface="Times New Roman" pitchFamily="18" charset="0"/>
                <a:cs typeface="Times New Roman" pitchFamily="18" charset="0"/>
              </a:rPr>
              <a:t>%, 2004-2014 г.</a:t>
            </a:r>
            <a:endParaRPr lang="bg-BG" sz="2000" b="1" dirty="0">
              <a:latin typeface="Times New Roman" pitchFamily="18" charset="0"/>
              <a:cs typeface="Times New Roman" pitchFamily="18" charset="0"/>
            </a:endParaRPr>
          </a:p>
        </p:txBody>
      </p:sp>
      <p:sp>
        <p:nvSpPr>
          <p:cNvPr id="3" name="Subtitle 2"/>
          <p:cNvSpPr>
            <a:spLocks noGrp="1"/>
          </p:cNvSpPr>
          <p:nvPr>
            <p:ph type="subTitle" idx="1"/>
          </p:nvPr>
        </p:nvSpPr>
        <p:spPr>
          <a:xfrm>
            <a:off x="683568" y="1268760"/>
            <a:ext cx="7088832" cy="4370040"/>
          </a:xfrm>
        </p:spPr>
        <p:txBody>
          <a:bodyPr/>
          <a:lstStyle/>
          <a:p>
            <a:endParaRPr lang="bg-BG" dirty="0"/>
          </a:p>
        </p:txBody>
      </p:sp>
      <p:graphicFrame>
        <p:nvGraphicFramePr>
          <p:cNvPr id="4" name="Chart 3"/>
          <p:cNvGraphicFramePr/>
          <p:nvPr/>
        </p:nvGraphicFramePr>
        <p:xfrm>
          <a:off x="683568" y="1052736"/>
          <a:ext cx="7560840" cy="482453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76673"/>
            <a:ext cx="7772400" cy="864095"/>
          </a:xfrm>
        </p:spPr>
        <p:txBody>
          <a:bodyPr>
            <a:normAutofit/>
          </a:bodyPr>
          <a:lstStyle/>
          <a:p>
            <a:r>
              <a:rPr lang="en-US" sz="2000" b="1" dirty="0" smtClean="0">
                <a:latin typeface="Times New Roman" pitchFamily="18" charset="0"/>
                <a:cs typeface="Times New Roman" pitchFamily="18" charset="0"/>
              </a:rPr>
              <a:t>Incidence rate, Q-fever</a:t>
            </a:r>
            <a:r>
              <a:rPr lang="bg-BG" sz="2000" b="1" dirty="0" smtClean="0">
                <a:latin typeface="Times New Roman" pitchFamily="18" charset="0"/>
                <a:cs typeface="Times New Roman" pitchFamily="18" charset="0"/>
              </a:rPr>
              <a:t/>
            </a:r>
            <a:br>
              <a:rPr lang="bg-BG" sz="2000" b="1" dirty="0" smtClean="0">
                <a:latin typeface="Times New Roman" pitchFamily="18" charset="0"/>
                <a:cs typeface="Times New Roman" pitchFamily="18" charset="0"/>
              </a:rPr>
            </a:br>
            <a:r>
              <a:rPr lang="bg-BG" sz="2000" b="1" dirty="0" smtClean="0">
                <a:latin typeface="Times New Roman" pitchFamily="18" charset="0"/>
                <a:cs typeface="Times New Roman" pitchFamily="18" charset="0"/>
              </a:rPr>
              <a:t> %, 2004-2014 г.</a:t>
            </a:r>
            <a:endParaRPr lang="bg-BG" sz="2000" b="1" dirty="0">
              <a:latin typeface="Times New Roman" pitchFamily="18" charset="0"/>
              <a:cs typeface="Times New Roman" pitchFamily="18" charset="0"/>
            </a:endParaRPr>
          </a:p>
        </p:txBody>
      </p:sp>
      <p:sp>
        <p:nvSpPr>
          <p:cNvPr id="3" name="Subtitle 2"/>
          <p:cNvSpPr>
            <a:spLocks noGrp="1"/>
          </p:cNvSpPr>
          <p:nvPr>
            <p:ph type="subTitle" idx="1"/>
          </p:nvPr>
        </p:nvSpPr>
        <p:spPr>
          <a:xfrm>
            <a:off x="611560" y="1484784"/>
            <a:ext cx="7880920" cy="4154016"/>
          </a:xfrm>
        </p:spPr>
        <p:txBody>
          <a:bodyPr/>
          <a:lstStyle/>
          <a:p>
            <a:endParaRPr lang="bg-BG" dirty="0"/>
          </a:p>
        </p:txBody>
      </p:sp>
      <p:graphicFrame>
        <p:nvGraphicFramePr>
          <p:cNvPr id="4" name="Chart 3"/>
          <p:cNvGraphicFramePr/>
          <p:nvPr/>
        </p:nvGraphicFramePr>
        <p:xfrm>
          <a:off x="611560" y="1268760"/>
          <a:ext cx="7920880" cy="475252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8640"/>
            <a:ext cx="7772400" cy="1008113"/>
          </a:xfrm>
        </p:spPr>
        <p:txBody>
          <a:bodyPr>
            <a:normAutofit/>
          </a:bodyPr>
          <a:lstStyle/>
          <a:p>
            <a:r>
              <a:rPr lang="en-US" sz="2200" b="1" dirty="0" smtClean="0">
                <a:latin typeface="Times New Roman" pitchFamily="18" charset="0"/>
                <a:cs typeface="Times New Roman" pitchFamily="18" charset="0"/>
              </a:rPr>
              <a:t>Incidence rate,</a:t>
            </a:r>
            <a:r>
              <a:rPr lang="ru-RU"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Rickettsiosis</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marsiliensis</a:t>
            </a:r>
            <a:r>
              <a:rPr lang="ru-RU" sz="2200" b="1" dirty="0" smtClean="0">
                <a:latin typeface="Times New Roman" pitchFamily="18" charset="0"/>
                <a:cs typeface="Times New Roman" pitchFamily="18" charset="0"/>
              </a:rPr>
              <a:t> </a:t>
            </a:r>
            <a:r>
              <a:rPr lang="bg-BG" dirty="0" smtClean="0">
                <a:latin typeface="Times New Roman" pitchFamily="18" charset="0"/>
                <a:cs typeface="Times New Roman" pitchFamily="18" charset="0"/>
              </a:rPr>
              <a:t/>
            </a:r>
            <a:br>
              <a:rPr lang="bg-BG" dirty="0" smtClean="0">
                <a:latin typeface="Times New Roman" pitchFamily="18" charset="0"/>
                <a:cs typeface="Times New Roman" pitchFamily="18" charset="0"/>
              </a:rPr>
            </a:br>
            <a:r>
              <a:rPr lang="bg-BG" sz="2200" dirty="0" smtClean="0">
                <a:latin typeface="Times New Roman" pitchFamily="18" charset="0"/>
                <a:cs typeface="Times New Roman" pitchFamily="18" charset="0"/>
              </a:rPr>
              <a:t>% 2004-2014 г.</a:t>
            </a:r>
            <a:endParaRPr lang="bg-BG" sz="2200" dirty="0"/>
          </a:p>
        </p:txBody>
      </p:sp>
      <p:sp>
        <p:nvSpPr>
          <p:cNvPr id="3" name="Subtitle 2"/>
          <p:cNvSpPr>
            <a:spLocks noGrp="1"/>
          </p:cNvSpPr>
          <p:nvPr>
            <p:ph type="subTitle" idx="1"/>
          </p:nvPr>
        </p:nvSpPr>
        <p:spPr>
          <a:xfrm>
            <a:off x="683568" y="1196752"/>
            <a:ext cx="7776864" cy="4442048"/>
          </a:xfrm>
        </p:spPr>
        <p:txBody>
          <a:bodyPr/>
          <a:lstStyle/>
          <a:p>
            <a:endParaRPr lang="bg-BG" dirty="0"/>
          </a:p>
        </p:txBody>
      </p:sp>
      <p:graphicFrame>
        <p:nvGraphicFramePr>
          <p:cNvPr id="4" name="Chart 3"/>
          <p:cNvGraphicFramePr/>
          <p:nvPr/>
        </p:nvGraphicFramePr>
        <p:xfrm>
          <a:off x="611560" y="1268760"/>
          <a:ext cx="7776864" cy="475252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04665"/>
            <a:ext cx="7772400" cy="648071"/>
          </a:xfrm>
        </p:spPr>
        <p:txBody>
          <a:bodyPr>
            <a:normAutofit fontScale="90000"/>
          </a:bodyPr>
          <a:lstStyle/>
          <a:p>
            <a:r>
              <a:rPr lang="en-US" sz="2000" b="1" dirty="0" smtClean="0">
                <a:latin typeface="Times New Roman" pitchFamily="18" charset="0"/>
                <a:cs typeface="Times New Roman" pitchFamily="18" charset="0"/>
              </a:rPr>
              <a:t>Incidence rate,  Lyme </a:t>
            </a:r>
            <a:r>
              <a:rPr lang="en-US" sz="2000" b="1" dirty="0" err="1" smtClean="0">
                <a:latin typeface="Times New Roman" pitchFamily="18" charset="0"/>
                <a:cs typeface="Times New Roman" pitchFamily="18" charset="0"/>
              </a:rPr>
              <a:t>Borreliosis</a:t>
            </a:r>
            <a:r>
              <a:rPr lang="bg-BG" sz="2000" b="1" dirty="0" smtClean="0">
                <a:latin typeface="Times New Roman" pitchFamily="18" charset="0"/>
                <a:cs typeface="Times New Roman" pitchFamily="18" charset="0"/>
              </a:rPr>
              <a:t/>
            </a:r>
            <a:br>
              <a:rPr lang="bg-BG" sz="2000" b="1" dirty="0" smtClean="0">
                <a:latin typeface="Times New Roman" pitchFamily="18" charset="0"/>
                <a:cs typeface="Times New Roman" pitchFamily="18" charset="0"/>
              </a:rPr>
            </a:br>
            <a:r>
              <a:rPr lang="bg-BG" sz="2000" b="1" dirty="0" smtClean="0">
                <a:latin typeface="Times New Roman" pitchFamily="18" charset="0"/>
                <a:cs typeface="Times New Roman" pitchFamily="18" charset="0"/>
              </a:rPr>
              <a:t>%, 2004-2014 г.</a:t>
            </a:r>
            <a:endParaRPr lang="bg-BG" sz="2000" b="1" dirty="0">
              <a:latin typeface="Times New Roman" pitchFamily="18" charset="0"/>
              <a:cs typeface="Times New Roman" pitchFamily="18" charset="0"/>
            </a:endParaRPr>
          </a:p>
        </p:txBody>
      </p:sp>
      <p:sp>
        <p:nvSpPr>
          <p:cNvPr id="3" name="Subtitle 2"/>
          <p:cNvSpPr>
            <a:spLocks noGrp="1"/>
          </p:cNvSpPr>
          <p:nvPr>
            <p:ph type="subTitle" idx="1"/>
          </p:nvPr>
        </p:nvSpPr>
        <p:spPr>
          <a:xfrm>
            <a:off x="683568" y="1268760"/>
            <a:ext cx="7776864" cy="4370040"/>
          </a:xfrm>
        </p:spPr>
        <p:txBody>
          <a:bodyPr/>
          <a:lstStyle/>
          <a:p>
            <a:endParaRPr lang="bg-BG" dirty="0"/>
          </a:p>
        </p:txBody>
      </p:sp>
      <p:graphicFrame>
        <p:nvGraphicFramePr>
          <p:cNvPr id="4" name="Chart 3"/>
          <p:cNvGraphicFramePr/>
          <p:nvPr/>
        </p:nvGraphicFramePr>
        <p:xfrm>
          <a:off x="683568" y="1268760"/>
          <a:ext cx="7704856" cy="468051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1326</TotalTime>
  <Words>1233</Words>
  <Application>Microsoft Office PowerPoint</Application>
  <PresentationFormat>On-screen Show (4:3)</PresentationFormat>
  <Paragraphs>412</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MINISTRY OF HEALTH OF BULGARIA</vt:lpstr>
      <vt:lpstr>MINISTRY OF HEALTH OF BULGARIA</vt:lpstr>
      <vt:lpstr>MINISTRY OF HEALTH OF BULGARIA</vt:lpstr>
      <vt:lpstr>Incidence rate, Crimean Congo haemorrhagic fever   %, 2004-2014 г.</vt:lpstr>
      <vt:lpstr>Incidence rate, Haemorrhagic fever with renal syndrome  %, 2004-2014 г.</vt:lpstr>
      <vt:lpstr>Incidence rate, Tularemia  %, 2004-2014 г.</vt:lpstr>
      <vt:lpstr>Incidence rate, Q-fever  %, 2004-2014 г.</vt:lpstr>
      <vt:lpstr>Incidence rate, Rickettsiosis marsiliensis  % 2004-2014 г.</vt:lpstr>
      <vt:lpstr>Incidence rate,  Lyme Borreliosis %, 2004-2014 г.</vt:lpstr>
      <vt:lpstr>CONCLUSIONS </vt:lpstr>
      <vt:lpstr>MINISTRY OF HEALTH OF BULGARIA</vt:lpstr>
      <vt:lpstr>MINISTRY OF HEALTH OF BULGARIA</vt:lpstr>
      <vt:lpstr>MINISTRY OF HEALTH OF BULGARIA</vt:lpstr>
      <vt:lpstr>PROGRAM MANAGEMENT</vt:lpstr>
      <vt:lpstr>PROGRAM EXECUTORS</vt:lpstr>
      <vt:lpstr>MINISTRY OF HEALTH OF BULGARIA</vt:lpstr>
      <vt:lpstr>MINISTRY OF HEALTH OF BULGARIA</vt:lpstr>
      <vt:lpstr>MINISTRY OF HEALTH OF BULGARIA</vt:lpstr>
      <vt:lpstr>МИНИСТЕРСТВО НА ЗДРАВЕОПАЗВАНЕТО</vt:lpstr>
      <vt:lpstr>MINISTRY OF HEALTH OF BULGARIA</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Sonia Jordanova</dc:creator>
  <cp:lastModifiedBy>Emma</cp:lastModifiedBy>
  <cp:revision>139</cp:revision>
  <dcterms:created xsi:type="dcterms:W3CDTF">2015-03-25T08:21:21Z</dcterms:created>
  <dcterms:modified xsi:type="dcterms:W3CDTF">2015-05-18T09:44:46Z</dcterms:modified>
</cp:coreProperties>
</file>