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handoutMasterIdLst>
    <p:handoutMasterId r:id="rId39"/>
  </p:handoutMasterIdLst>
  <p:sldIdLst>
    <p:sldId id="259" r:id="rId3"/>
    <p:sldId id="305" r:id="rId4"/>
    <p:sldId id="291" r:id="rId5"/>
    <p:sldId id="266" r:id="rId6"/>
    <p:sldId id="296" r:id="rId7"/>
    <p:sldId id="293" r:id="rId8"/>
    <p:sldId id="292" r:id="rId9"/>
    <p:sldId id="294" r:id="rId10"/>
    <p:sldId id="295" r:id="rId11"/>
    <p:sldId id="302" r:id="rId12"/>
    <p:sldId id="264" r:id="rId13"/>
    <p:sldId id="303" r:id="rId14"/>
    <p:sldId id="267" r:id="rId15"/>
    <p:sldId id="269" r:id="rId16"/>
    <p:sldId id="271" r:id="rId17"/>
    <p:sldId id="273" r:id="rId18"/>
    <p:sldId id="272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304" r:id="rId29"/>
    <p:sldId id="286" r:id="rId30"/>
    <p:sldId id="287" r:id="rId31"/>
    <p:sldId id="288" r:id="rId32"/>
    <p:sldId id="298" r:id="rId33"/>
    <p:sldId id="299" r:id="rId34"/>
    <p:sldId id="300" r:id="rId35"/>
    <p:sldId id="289" r:id="rId36"/>
    <p:sldId id="290" r:id="rId37"/>
    <p:sldId id="261" r:id="rId3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kirandjiski\Desktop\Brucellosis%20Turkey\Copy%20of%20trosoci_BRUC_PO_GODINI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nikolovska\Desktop\INFO_BRUCELLO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8935271593874224E-2"/>
          <c:y val="4.0538832342262521E-2"/>
          <c:w val="0.78925208710953221"/>
          <c:h val="0.881598906316722"/>
        </c:manualLayout>
      </c:layout>
      <c:bar3DChart>
        <c:barDir val="col"/>
        <c:grouping val="clustered"/>
        <c:ser>
          <c:idx val="0"/>
          <c:order val="0"/>
          <c:tx>
            <c:v>2008</c:v>
          </c:tx>
          <c:dLbls>
            <c:dLbl>
              <c:idx val="0"/>
              <c:layout>
                <c:manualLayout>
                  <c:x val="5.8333333333333549E-2"/>
                  <c:y val="-2.7777777777777922E-2"/>
                </c:manualLayout>
              </c:layout>
              <c:showVal val="1"/>
            </c:dLbl>
            <c:txPr>
              <a:bodyPr/>
              <a:lstStyle/>
              <a:p>
                <a:pPr>
                  <a:defRPr sz="1502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кози_2008_2009_2010_2011'!$X$41</c:f>
              <c:strCache>
                <c:ptCount val="1"/>
                <c:pt idx="0">
                  <c:v>Positive animals</c:v>
                </c:pt>
              </c:strCache>
            </c:strRef>
          </c:cat>
          <c:val>
            <c:numRef>
              <c:f>'овци и кози_2008_2009_2010_2011'!$C$35</c:f>
              <c:numCache>
                <c:formatCode>#,##0</c:formatCode>
                <c:ptCount val="1"/>
                <c:pt idx="0">
                  <c:v>16052</c:v>
                </c:pt>
              </c:numCache>
            </c:numRef>
          </c:val>
        </c:ser>
        <c:ser>
          <c:idx val="1"/>
          <c:order val="1"/>
          <c:tx>
            <c:v>2009</c:v>
          </c:tx>
          <c:dLbls>
            <c:dLbl>
              <c:idx val="0"/>
              <c:layout>
                <c:manualLayout>
                  <c:x val="4.444444444444446E-2"/>
                  <c:y val="-1.3888932200306644E-2"/>
                </c:manualLayout>
              </c:layout>
              <c:showVal val="1"/>
            </c:dLbl>
            <c:txPr>
              <a:bodyPr/>
              <a:lstStyle/>
              <a:p>
                <a:pPr>
                  <a:defRPr sz="1502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кози_2008_2009_2010_2011'!$X$41</c:f>
              <c:strCache>
                <c:ptCount val="1"/>
                <c:pt idx="0">
                  <c:v>Positive animals</c:v>
                </c:pt>
              </c:strCache>
            </c:strRef>
          </c:cat>
          <c:val>
            <c:numRef>
              <c:f>'овци и кози_2008_2009_2010_2011'!$M$35</c:f>
              <c:numCache>
                <c:formatCode>#,##0</c:formatCode>
                <c:ptCount val="1"/>
                <c:pt idx="0">
                  <c:v>11256</c:v>
                </c:pt>
              </c:numCache>
            </c:numRef>
          </c:val>
        </c:ser>
        <c:ser>
          <c:idx val="2"/>
          <c:order val="2"/>
          <c:tx>
            <c:v>2010</c:v>
          </c:tx>
          <c:dLbls>
            <c:dLbl>
              <c:idx val="0"/>
              <c:layout>
                <c:manualLayout>
                  <c:x val="2.5000000000000001E-2"/>
                  <c:y val="-1.3888888888888911E-2"/>
                </c:manualLayout>
              </c:layout>
              <c:showVal val="1"/>
            </c:dLbl>
            <c:txPr>
              <a:bodyPr/>
              <a:lstStyle/>
              <a:p>
                <a:pPr>
                  <a:defRPr sz="1502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кози_2008_2009_2010_2011'!$X$41</c:f>
              <c:strCache>
                <c:ptCount val="1"/>
                <c:pt idx="0">
                  <c:v>Positive animals</c:v>
                </c:pt>
              </c:strCache>
            </c:strRef>
          </c:cat>
          <c:val>
            <c:numRef>
              <c:f>'овци и кози_2008_2009_2010_2011'!$C$72</c:f>
              <c:numCache>
                <c:formatCode>#,##0</c:formatCode>
                <c:ptCount val="1"/>
                <c:pt idx="0">
                  <c:v>2865</c:v>
                </c:pt>
              </c:numCache>
            </c:numRef>
          </c:val>
        </c:ser>
        <c:ser>
          <c:idx val="3"/>
          <c:order val="3"/>
          <c:tx>
            <c:v>2011</c:v>
          </c:tx>
          <c:dLbls>
            <c:dLbl>
              <c:idx val="0"/>
              <c:layout>
                <c:manualLayout>
                  <c:x val="3.2184976080098841E-2"/>
                  <c:y val="-2.0489592266313254E-2"/>
                </c:manualLayout>
              </c:layout>
              <c:showVal val="1"/>
            </c:dLbl>
            <c:txPr>
              <a:bodyPr/>
              <a:lstStyle/>
              <a:p>
                <a:pPr>
                  <a:defRPr sz="1502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кози_2008_2009_2010_2011'!$X$41</c:f>
              <c:strCache>
                <c:ptCount val="1"/>
                <c:pt idx="0">
                  <c:v>Positive animals</c:v>
                </c:pt>
              </c:strCache>
            </c:strRef>
          </c:cat>
          <c:val>
            <c:numRef>
              <c:f>'овци и кози_2008_2009_2010_2011'!$M$72</c:f>
              <c:numCache>
                <c:formatCode>#,##0</c:formatCode>
                <c:ptCount val="1"/>
                <c:pt idx="0">
                  <c:v>1312</c:v>
                </c:pt>
              </c:numCache>
            </c:numRef>
          </c:val>
        </c:ser>
        <c:ser>
          <c:idx val="4"/>
          <c:order val="4"/>
          <c:tx>
            <c:v>2012</c:v>
          </c:tx>
          <c:dLbls>
            <c:dLbl>
              <c:idx val="0"/>
              <c:layout>
                <c:manualLayout>
                  <c:x val="2.777777777777779E-2"/>
                  <c:y val="-1.3888932200306644E-2"/>
                </c:manualLayout>
              </c:layout>
              <c:spPr/>
              <c:txPr>
                <a:bodyPr/>
                <a:lstStyle/>
                <a:p>
                  <a:pPr>
                    <a:defRPr sz="1502" b="1"/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502"/>
                </a:pPr>
                <a:endParaRPr lang="en-US"/>
              </a:p>
            </c:txPr>
            <c:showVal val="1"/>
          </c:dLbls>
          <c:cat>
            <c:strRef>
              <c:f>'овци и кози_2008_2009_2010_2011'!$X$41</c:f>
              <c:strCache>
                <c:ptCount val="1"/>
                <c:pt idx="0">
                  <c:v>Positive animals</c:v>
                </c:pt>
              </c:strCache>
            </c:strRef>
          </c:cat>
          <c:val>
            <c:numRef>
              <c:f>'овци и кози_2008_2009_2010_2011'!$X$72</c:f>
              <c:numCache>
                <c:formatCode>#,##0</c:formatCode>
                <c:ptCount val="1"/>
                <c:pt idx="0">
                  <c:v>112</c:v>
                </c:pt>
              </c:numCache>
            </c:numRef>
          </c:val>
        </c:ser>
        <c:ser>
          <c:idx val="5"/>
          <c:order val="5"/>
          <c:tx>
            <c:v>2013</c:v>
          </c:tx>
          <c:dLbls>
            <c:dLbl>
              <c:idx val="0"/>
              <c:layout>
                <c:manualLayout>
                  <c:x val="2.222222222222223E-2"/>
                  <c:y val="-4.6295574439333713E-3"/>
                </c:manualLayout>
              </c:layout>
              <c:showVal val="1"/>
            </c:dLbl>
            <c:txPr>
              <a:bodyPr/>
              <a:lstStyle/>
              <a:p>
                <a:pPr>
                  <a:defRPr sz="1502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кози_2008_2009_2010_2011'!$X$41</c:f>
              <c:strCache>
                <c:ptCount val="1"/>
                <c:pt idx="0">
                  <c:v>Positive animals</c:v>
                </c:pt>
              </c:strCache>
            </c:strRef>
          </c:cat>
          <c:val>
            <c:numRef>
              <c:f>'овци и кози_2008_2009_2010_2011'!$AI$72</c:f>
              <c:numCache>
                <c:formatCode>#,##0</c:formatCode>
                <c:ptCount val="1"/>
                <c:pt idx="0">
                  <c:v>335</c:v>
                </c:pt>
              </c:numCache>
            </c:numRef>
          </c:val>
        </c:ser>
        <c:ser>
          <c:idx val="6"/>
          <c:order val="6"/>
          <c:tx>
            <c:v>2014</c:v>
          </c:tx>
          <c:dLbls>
            <c:dLbl>
              <c:idx val="0"/>
              <c:layout>
                <c:manualLayout>
                  <c:x val="3.055533683289589E-2"/>
                  <c:y val="-9.9009900990099063E-3"/>
                </c:manualLayout>
              </c:layout>
              <c:spPr/>
              <c:txPr>
                <a:bodyPr/>
                <a:lstStyle/>
                <a:p>
                  <a:pPr>
                    <a:defRPr sz="1502" b="1"/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502"/>
                </a:pPr>
                <a:endParaRPr lang="en-US"/>
              </a:p>
            </c:txPr>
            <c:showVal val="1"/>
          </c:dLbls>
          <c:cat>
            <c:strRef>
              <c:f>'овци и кози_2008_2009_2010_2011'!$X$41</c:f>
              <c:strCache>
                <c:ptCount val="1"/>
                <c:pt idx="0">
                  <c:v>Positive animals</c:v>
                </c:pt>
              </c:strCache>
            </c:strRef>
          </c:cat>
          <c:val>
            <c:numRef>
              <c:f>'овци и кози_2008_2009_2010_2011'!$AI$111</c:f>
              <c:numCache>
                <c:formatCode>#,##0</c:formatCode>
                <c:ptCount val="1"/>
                <c:pt idx="0">
                  <c:v>331</c:v>
                </c:pt>
              </c:numCache>
            </c:numRef>
          </c:val>
        </c:ser>
        <c:dLbls/>
        <c:shape val="box"/>
        <c:axId val="85523072"/>
        <c:axId val="112673152"/>
        <c:axId val="0"/>
      </c:bar3DChart>
      <c:catAx>
        <c:axId val="85523072"/>
        <c:scaling>
          <c:orientation val="minMax"/>
        </c:scaling>
        <c:axPos val="b"/>
        <c:numFmt formatCode="General" sourceLinked="1"/>
        <c:tickLblPos val="nextTo"/>
        <c:crossAx val="112673152"/>
        <c:crosses val="autoZero"/>
        <c:auto val="1"/>
        <c:lblAlgn val="ctr"/>
        <c:lblOffset val="100"/>
      </c:catAx>
      <c:valAx>
        <c:axId val="112673152"/>
        <c:scaling>
          <c:orientation val="minMax"/>
        </c:scaling>
        <c:axPos val="l"/>
        <c:majorGridlines/>
        <c:numFmt formatCode="#,##0" sourceLinked="1"/>
        <c:tickLblPos val="nextTo"/>
        <c:crossAx val="85523072"/>
        <c:crosses val="autoZero"/>
        <c:crossBetween val="between"/>
      </c:valAx>
      <c:spPr>
        <a:noFill/>
        <a:ln w="23841">
          <a:noFill/>
        </a:ln>
      </c:spPr>
    </c:plotArea>
    <c:legend>
      <c:legendPos val="r"/>
      <c:layout>
        <c:manualLayout>
          <c:xMode val="edge"/>
          <c:yMode val="edge"/>
          <c:x val="0.90054729140165879"/>
          <c:y val="0.11258974109717765"/>
          <c:w val="8.8763670896278138E-2"/>
          <c:h val="0.71211380058974127"/>
        </c:manualLayout>
      </c:layout>
      <c:txPr>
        <a:bodyPr/>
        <a:lstStyle/>
        <a:p>
          <a:pPr>
            <a:defRPr sz="1126" b="1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6.03555050538939E-2"/>
          <c:y val="3.9966749792186194E-2"/>
          <c:w val="0.82295256522652582"/>
          <c:h val="0.8832697783101302"/>
        </c:manualLayout>
      </c:layout>
      <c:bar3DChart>
        <c:barDir val="col"/>
        <c:grouping val="clustered"/>
        <c:ser>
          <c:idx val="0"/>
          <c:order val="0"/>
          <c:tx>
            <c:v>2008</c:v>
          </c:tx>
          <c:dLbls>
            <c:dLbl>
              <c:idx val="0"/>
              <c:layout>
                <c:manualLayout>
                  <c:x val="1.660735468564652E-2"/>
                  <c:y val="-4.166666666666666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кози_2008_2009_2010_2011'!$AK$80</c:f>
              <c:strCache>
                <c:ptCount val="1"/>
                <c:pt idx="0">
                  <c:v>Positive flocks</c:v>
                </c:pt>
              </c:strCache>
            </c:strRef>
          </c:cat>
          <c:val>
            <c:numRef>
              <c:f>'овци и кози_2008_2009_2010_2011'!$E$35</c:f>
              <c:numCache>
                <c:formatCode>General</c:formatCode>
                <c:ptCount val="1"/>
                <c:pt idx="0">
                  <c:v>636</c:v>
                </c:pt>
              </c:numCache>
            </c:numRef>
          </c:val>
        </c:ser>
        <c:ser>
          <c:idx val="1"/>
          <c:order val="1"/>
          <c:tx>
            <c:v>2009</c:v>
          </c:tx>
          <c:dLbls>
            <c:dLbl>
              <c:idx val="0"/>
              <c:layout>
                <c:manualLayout>
                  <c:x val="2.8469564080290628E-2"/>
                  <c:y val="-2.777777777777784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кози_2008_2009_2010_2011'!$AK$80</c:f>
              <c:strCache>
                <c:ptCount val="1"/>
                <c:pt idx="0">
                  <c:v>Positive flocks</c:v>
                </c:pt>
              </c:strCache>
            </c:strRef>
          </c:cat>
          <c:val>
            <c:numRef>
              <c:f>'овци и кози_2008_2009_2010_2011'!$O$35</c:f>
              <c:numCache>
                <c:formatCode>General</c:formatCode>
                <c:ptCount val="1"/>
                <c:pt idx="0">
                  <c:v>712</c:v>
                </c:pt>
              </c:numCache>
            </c:numRef>
          </c:val>
        </c:ser>
        <c:ser>
          <c:idx val="2"/>
          <c:order val="2"/>
          <c:tx>
            <c:v>2010</c:v>
          </c:tx>
          <c:dLbls>
            <c:dLbl>
              <c:idx val="0"/>
              <c:layout>
                <c:manualLayout>
                  <c:x val="3.0842230130486387E-2"/>
                  <c:y val="-3.240740740740745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кози_2008_2009_2010_2011'!$AK$80</c:f>
              <c:strCache>
                <c:ptCount val="1"/>
                <c:pt idx="0">
                  <c:v>Positive flocks</c:v>
                </c:pt>
              </c:strCache>
            </c:strRef>
          </c:cat>
          <c:val>
            <c:numRef>
              <c:f>'овци и кози_2008_2009_2010_2011'!$E$72</c:f>
              <c:numCache>
                <c:formatCode>General</c:formatCode>
                <c:ptCount val="1"/>
                <c:pt idx="0">
                  <c:v>171</c:v>
                </c:pt>
              </c:numCache>
            </c:numRef>
          </c:val>
        </c:ser>
        <c:ser>
          <c:idx val="3"/>
          <c:order val="3"/>
          <c:tx>
            <c:v>2011</c:v>
          </c:tx>
          <c:dLbls>
            <c:dLbl>
              <c:idx val="0"/>
              <c:layout>
                <c:manualLayout>
                  <c:x val="3.0842230130486387E-2"/>
                  <c:y val="-2.777777777777784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кози_2008_2009_2010_2011'!$AK$80</c:f>
              <c:strCache>
                <c:ptCount val="1"/>
                <c:pt idx="0">
                  <c:v>Positive flocks</c:v>
                </c:pt>
              </c:strCache>
            </c:strRef>
          </c:cat>
          <c:val>
            <c:numRef>
              <c:f>'овци и кози_2008_2009_2010_2011'!$O$72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4"/>
          <c:order val="4"/>
          <c:tx>
            <c:v>2012</c:v>
          </c:tx>
          <c:dLbls>
            <c:dLbl>
              <c:idx val="0"/>
              <c:layout>
                <c:manualLayout>
                  <c:x val="3.0842230130486387E-2"/>
                  <c:y val="-1.8518518518518538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'овци и кози_2008_2009_2010_2011'!$AK$80</c:f>
              <c:strCache>
                <c:ptCount val="1"/>
                <c:pt idx="0">
                  <c:v>Positive flocks</c:v>
                </c:pt>
              </c:strCache>
            </c:strRef>
          </c:cat>
          <c:val>
            <c:numRef>
              <c:f>'овци и кози_2008_2009_2010_2011'!$Z$72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5"/>
          <c:order val="5"/>
          <c:tx>
            <c:v>2013</c:v>
          </c:tx>
          <c:dLbls>
            <c:dLbl>
              <c:idx val="0"/>
              <c:layout>
                <c:manualLayout>
                  <c:x val="1.8979833926453062E-2"/>
                  <c:y val="-2.77777777777777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strRef>
              <c:f>'овци и кози_2008_2009_2010_2011'!$AK$80</c:f>
              <c:strCache>
                <c:ptCount val="1"/>
                <c:pt idx="0">
                  <c:v>Positive flocks</c:v>
                </c:pt>
              </c:strCache>
            </c:strRef>
          </c:cat>
          <c:val>
            <c:numRef>
              <c:f>'овци и кози_2008_2009_2010_2011'!$AK$72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6"/>
          <c:order val="6"/>
          <c:tx>
            <c:v>2014</c:v>
          </c:tx>
          <c:dLbls>
            <c:dLbl>
              <c:idx val="0"/>
              <c:layout>
                <c:manualLayout>
                  <c:x val="2.3668639053254437E-2"/>
                  <c:y val="-3.3250207813798841E-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'овци и кози_2008_2009_2010_2011'!$AK$80</c:f>
              <c:strCache>
                <c:ptCount val="1"/>
                <c:pt idx="0">
                  <c:v>Positive flocks</c:v>
                </c:pt>
              </c:strCache>
            </c:strRef>
          </c:cat>
          <c:val>
            <c:numRef>
              <c:f>'овци и кози_2008_2009_2010_2011'!$AK$111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dLbls/>
        <c:shape val="box"/>
        <c:axId val="130044672"/>
        <c:axId val="130046208"/>
        <c:axId val="0"/>
      </c:bar3DChart>
      <c:catAx>
        <c:axId val="130044672"/>
        <c:scaling>
          <c:orientation val="minMax"/>
        </c:scaling>
        <c:axPos val="b"/>
        <c:numFmt formatCode="0.00" sourceLinked="1"/>
        <c:tickLblPos val="nextTo"/>
        <c:txPr>
          <a:bodyPr/>
          <a:lstStyle/>
          <a:p>
            <a:pPr>
              <a:defRPr sz="1287" b="1"/>
            </a:pPr>
            <a:endParaRPr lang="en-US"/>
          </a:p>
        </c:txPr>
        <c:crossAx val="130046208"/>
        <c:crosses val="autoZero"/>
        <c:auto val="1"/>
        <c:lblAlgn val="ctr"/>
        <c:lblOffset val="100"/>
      </c:catAx>
      <c:valAx>
        <c:axId val="130046208"/>
        <c:scaling>
          <c:orientation val="minMax"/>
        </c:scaling>
        <c:axPos val="l"/>
        <c:majorGridlines/>
        <c:numFmt formatCode="General" sourceLinked="1"/>
        <c:tickLblPos val="nextTo"/>
        <c:crossAx val="130044672"/>
        <c:crosses val="autoZero"/>
        <c:crossBetween val="between"/>
      </c:valAx>
      <c:spPr>
        <a:noFill/>
        <a:ln w="23343">
          <a:noFill/>
        </a:ln>
      </c:spPr>
    </c:plotArea>
    <c:legend>
      <c:legendPos val="r"/>
      <c:layout>
        <c:manualLayout>
          <c:xMode val="edge"/>
          <c:yMode val="edge"/>
          <c:x val="0.9005177293644494"/>
          <c:y val="5.8125112211136462E-2"/>
          <c:w val="9.9482280940382209E-2"/>
          <c:h val="0.8316322552514813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БРУЦЕЛОЗА_овци_кози!$I$80</c:f>
              <c:strCache>
                <c:ptCount val="1"/>
                <c:pt idx="0">
                  <c:v>Bleeding, laboratory</c:v>
                </c:pt>
              </c:strCache>
            </c:strRef>
          </c:tx>
          <c:cat>
            <c:numRef>
              <c:f>БРУЦЕЛОЗА_овци_кози!$J$79:$N$79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БРУЦЕЛОЗА_овци_кози!$J$80:$N$80</c:f>
              <c:numCache>
                <c:formatCode>_-* #,##0.00\ [$€-1]_-;\-* #,##0.00\ [$€-1]_-;_-* "-"??\ [$€-1]_-;_-@_-</c:formatCode>
                <c:ptCount val="5"/>
                <c:pt idx="0">
                  <c:v>1433970</c:v>
                </c:pt>
                <c:pt idx="1">
                  <c:v>1570270</c:v>
                </c:pt>
                <c:pt idx="2">
                  <c:v>1380000</c:v>
                </c:pt>
                <c:pt idx="3">
                  <c:v>1083800</c:v>
                </c:pt>
                <c:pt idx="4">
                  <c:v>611151</c:v>
                </c:pt>
              </c:numCache>
            </c:numRef>
          </c:val>
        </c:ser>
        <c:ser>
          <c:idx val="1"/>
          <c:order val="1"/>
          <c:tx>
            <c:strRef>
              <c:f>БРУЦЕЛОЗА_овци_кози!$I$81</c:f>
              <c:strCache>
                <c:ptCount val="1"/>
                <c:pt idx="0">
                  <c:v>Compensation</c:v>
                </c:pt>
              </c:strCache>
            </c:strRef>
          </c:tx>
          <c:dLbls>
            <c:dLbl>
              <c:idx val="0"/>
              <c:layout>
                <c:manualLayout>
                  <c:x val="5.1591929234830781E-3"/>
                  <c:y val="-0.2095238095238095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3.2674888515392818E-2"/>
                  <c:y val="-0.18095238095238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2"/>
              <c:layout>
                <c:manualLayout>
                  <c:x val="1.5477578770449228E-2"/>
                  <c:y val="-9.206349206349204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3"/>
              <c:layout>
                <c:manualLayout>
                  <c:x val="0"/>
                  <c:y val="-7.30158730158730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4"/>
              <c:layout>
                <c:manualLayout>
                  <c:x val="1.7197309744943589E-3"/>
                  <c:y val="-5.079365079365080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showVal val="1"/>
          </c:dLbls>
          <c:cat>
            <c:numRef>
              <c:f>БРУЦЕЛОЗА_овци_кози!$J$79:$N$79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БРУЦЕЛОЗА_овци_кози!$J$81:$N$81</c:f>
              <c:numCache>
                <c:formatCode>_-* #,##0.00\ [$€-1]_-;\-* #,##0.00\ [$€-1]_-;_-* "-"??\ [$€-1]_-;_-@_-</c:formatCode>
                <c:ptCount val="5"/>
                <c:pt idx="0">
                  <c:v>1205170</c:v>
                </c:pt>
                <c:pt idx="1">
                  <c:v>1045432</c:v>
                </c:pt>
                <c:pt idx="2">
                  <c:v>304810</c:v>
                </c:pt>
                <c:pt idx="3">
                  <c:v>109785</c:v>
                </c:pt>
                <c:pt idx="4">
                  <c:v>7379</c:v>
                </c:pt>
              </c:numCache>
            </c:numRef>
          </c:val>
        </c:ser>
        <c:dLbls/>
        <c:shape val="box"/>
        <c:axId val="73745152"/>
        <c:axId val="73746688"/>
        <c:axId val="0"/>
      </c:bar3DChart>
      <c:catAx>
        <c:axId val="73745152"/>
        <c:scaling>
          <c:orientation val="minMax"/>
        </c:scaling>
        <c:axPos val="b"/>
        <c:numFmt formatCode="General" sourceLinked="1"/>
        <c:tickLblPos val="nextTo"/>
        <c:crossAx val="73746688"/>
        <c:crosses val="autoZero"/>
        <c:auto val="1"/>
        <c:lblAlgn val="ctr"/>
        <c:lblOffset val="100"/>
      </c:catAx>
      <c:valAx>
        <c:axId val="73746688"/>
        <c:scaling>
          <c:orientation val="minMax"/>
        </c:scaling>
        <c:axPos val="l"/>
        <c:majorGridlines/>
        <c:numFmt formatCode="_-* #,##0.00\ [$€-1]_-;\-* #,##0.00\ [$€-1]_-;_-* &quot;-&quot;??\ [$€-1]_-;_-@_-" sourceLinked="1"/>
        <c:tickLblPos val="nextTo"/>
        <c:crossAx val="73745152"/>
        <c:crosses val="autoZero"/>
        <c:crossBetween val="between"/>
      </c:valAx>
    </c:plotArea>
    <c:legend>
      <c:legendPos val="r"/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Sheet2!$A$11</c:f>
              <c:strCache>
                <c:ptCount val="1"/>
                <c:pt idx="0">
                  <c:v>2008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val>
            <c:numRef>
              <c:f>Sheet2!$B$11</c:f>
              <c:numCache>
                <c:formatCode>General</c:formatCode>
                <c:ptCount val="1"/>
                <c:pt idx="0">
                  <c:v>485</c:v>
                </c:pt>
              </c:numCache>
            </c:numRef>
          </c:val>
        </c:ser>
        <c:ser>
          <c:idx val="2"/>
          <c:order val="1"/>
          <c:tx>
            <c:strRef>
              <c:f>Sheet2!$A$12</c:f>
              <c:strCache>
                <c:ptCount val="1"/>
                <c:pt idx="0">
                  <c:v>2009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val>
            <c:numRef>
              <c:f>Sheet2!$B$12</c:f>
              <c:numCache>
                <c:formatCode>General</c:formatCode>
                <c:ptCount val="1"/>
                <c:pt idx="0">
                  <c:v>287</c:v>
                </c:pt>
              </c:numCache>
            </c:numRef>
          </c:val>
        </c:ser>
        <c:ser>
          <c:idx val="3"/>
          <c:order val="2"/>
          <c:tx>
            <c:strRef>
              <c:f>Sheet2!$A$13</c:f>
              <c:strCache>
                <c:ptCount val="1"/>
                <c:pt idx="0">
                  <c:v>2010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val>
            <c:numRef>
              <c:f>Sheet2!$B$13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</c:ser>
        <c:ser>
          <c:idx val="4"/>
          <c:order val="3"/>
          <c:tx>
            <c:strRef>
              <c:f>Sheet2!$A$14</c:f>
              <c:strCache>
                <c:ptCount val="1"/>
                <c:pt idx="0">
                  <c:v>2011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val>
            <c:numRef>
              <c:f>Sheet2!$B$14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1"/>
          <c:order val="4"/>
          <c:tx>
            <c:strRef>
              <c:f>Sheet2!$A$15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val>
            <c:numRef>
              <c:f>Sheet2!$B$15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5"/>
          <c:order val="5"/>
          <c:tx>
            <c:strRef>
              <c:f>Sheet2!$A$16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val>
            <c:numRef>
              <c:f>Sheet2!$B$16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6"/>
          <c:order val="6"/>
          <c:tx>
            <c:strRef>
              <c:f>Sheet2!$A$17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val>
            <c:numRef>
              <c:f>Sheet2!$B$17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dLbls/>
        <c:axId val="74327552"/>
        <c:axId val="74329088"/>
      </c:barChart>
      <c:catAx>
        <c:axId val="74327552"/>
        <c:scaling>
          <c:orientation val="minMax"/>
        </c:scaling>
        <c:axPos val="b"/>
        <c:numFmt formatCode="General" sourceLinked="1"/>
        <c:majorTickMark val="none"/>
        <c:tickLblPos val="nextTo"/>
        <c:crossAx val="74329088"/>
        <c:crosses val="autoZero"/>
        <c:auto val="1"/>
        <c:lblAlgn val="ctr"/>
        <c:lblOffset val="100"/>
      </c:catAx>
      <c:valAx>
        <c:axId val="743290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432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29478954019645"/>
          <c:y val="5.2871641044869411E-2"/>
          <c:w val="0.13970517919011438"/>
          <c:h val="0.88069166354205752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ED512-7BD5-414B-9837-904E3DB062A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2FA77AA-BD4A-43E4-ABCE-BE59B5C3282C}">
      <dgm:prSet phldrT="[Text]"/>
      <dgm:spPr/>
      <dgm:t>
        <a:bodyPr/>
        <a:lstStyle/>
        <a:p>
          <a:r>
            <a:rPr lang="en-US" dirty="0" smtClean="0"/>
            <a:t>Owner or any other person in contact with animal or material from animal (laboratory, slaughterhouse), private veterinary practices</a:t>
          </a:r>
          <a:endParaRPr lang="en-US" dirty="0"/>
        </a:p>
      </dgm:t>
    </dgm:pt>
    <dgm:pt modelId="{65AF30E9-AA22-4FEE-B541-6097EA88B898}" type="parTrans" cxnId="{FC4C2E8E-9F04-4BE9-9CD5-4B4F5C58A414}">
      <dgm:prSet/>
      <dgm:spPr/>
      <dgm:t>
        <a:bodyPr/>
        <a:lstStyle/>
        <a:p>
          <a:endParaRPr lang="en-US"/>
        </a:p>
      </dgm:t>
    </dgm:pt>
    <dgm:pt modelId="{A985F776-893B-4DDB-BA10-7BFEC564B1D7}" type="sibTrans" cxnId="{FC4C2E8E-9F04-4BE9-9CD5-4B4F5C58A414}">
      <dgm:prSet/>
      <dgm:spPr/>
      <dgm:t>
        <a:bodyPr/>
        <a:lstStyle/>
        <a:p>
          <a:endParaRPr lang="en-US"/>
        </a:p>
      </dgm:t>
    </dgm:pt>
    <dgm:pt modelId="{62F8E940-CA8A-4E6C-8744-86D351829F64}">
      <dgm:prSet phldrT="[Text]"/>
      <dgm:spPr/>
      <dgm:t>
        <a:bodyPr/>
        <a:lstStyle/>
        <a:p>
          <a:r>
            <a:rPr lang="en-US" dirty="0" smtClean="0"/>
            <a:t>Official veterinarian</a:t>
          </a:r>
          <a:endParaRPr lang="en-US" dirty="0"/>
        </a:p>
      </dgm:t>
    </dgm:pt>
    <dgm:pt modelId="{4894B14B-7364-47E8-80BF-6EA6167FAD14}" type="parTrans" cxnId="{801A9993-D6BA-4C2D-A733-6D89BEC563FA}">
      <dgm:prSet/>
      <dgm:spPr/>
      <dgm:t>
        <a:bodyPr/>
        <a:lstStyle/>
        <a:p>
          <a:endParaRPr lang="en-US"/>
        </a:p>
      </dgm:t>
    </dgm:pt>
    <dgm:pt modelId="{48FB19C2-3077-4F70-8A18-90353D82CAB3}" type="sibTrans" cxnId="{801A9993-D6BA-4C2D-A733-6D89BEC563FA}">
      <dgm:prSet/>
      <dgm:spPr/>
      <dgm:t>
        <a:bodyPr/>
        <a:lstStyle/>
        <a:p>
          <a:endParaRPr lang="en-US"/>
        </a:p>
      </dgm:t>
    </dgm:pt>
    <dgm:pt modelId="{C9781B01-DEB0-4C7A-87C3-79B595DB7880}">
      <dgm:prSet phldrT="[Text]"/>
      <dgm:spPr/>
      <dgm:t>
        <a:bodyPr/>
        <a:lstStyle/>
        <a:p>
          <a:r>
            <a:rPr lang="en-US" dirty="0" smtClean="0"/>
            <a:t>Central Competent authorities</a:t>
          </a:r>
          <a:endParaRPr lang="en-US" dirty="0"/>
        </a:p>
      </dgm:t>
    </dgm:pt>
    <dgm:pt modelId="{722C1AF1-3C7A-4797-8A53-0DC023CFFA8F}" type="parTrans" cxnId="{76B2F34A-EDF2-4D0E-AE9F-32E20310B1D5}">
      <dgm:prSet/>
      <dgm:spPr/>
      <dgm:t>
        <a:bodyPr/>
        <a:lstStyle/>
        <a:p>
          <a:endParaRPr lang="en-US"/>
        </a:p>
      </dgm:t>
    </dgm:pt>
    <dgm:pt modelId="{BFCAE6A8-2569-4D16-ADC8-D101358D869C}" type="sibTrans" cxnId="{76B2F34A-EDF2-4D0E-AE9F-32E20310B1D5}">
      <dgm:prSet/>
      <dgm:spPr/>
      <dgm:t>
        <a:bodyPr/>
        <a:lstStyle/>
        <a:p>
          <a:endParaRPr lang="en-US"/>
        </a:p>
      </dgm:t>
    </dgm:pt>
    <dgm:pt modelId="{0F072FEF-BB42-453A-B4DE-8A122A504410}" type="pres">
      <dgm:prSet presAssocID="{106ED512-7BD5-414B-9837-904E3DB062AD}" presName="CompostProcess" presStyleCnt="0">
        <dgm:presLayoutVars>
          <dgm:dir/>
          <dgm:resizeHandles val="exact"/>
        </dgm:presLayoutVars>
      </dgm:prSet>
      <dgm:spPr/>
    </dgm:pt>
    <dgm:pt modelId="{7ECB4F65-88E6-43A0-8490-29B00E6CEB49}" type="pres">
      <dgm:prSet presAssocID="{106ED512-7BD5-414B-9837-904E3DB062AD}" presName="arrow" presStyleLbl="bgShp" presStyleIdx="0" presStyleCnt="1" custLinFactNeighborX="-6526" custLinFactNeighborY="25390"/>
      <dgm:spPr/>
    </dgm:pt>
    <dgm:pt modelId="{710E2E9A-FB2D-448A-8C5C-374C6B3CA6DC}" type="pres">
      <dgm:prSet presAssocID="{106ED512-7BD5-414B-9837-904E3DB062AD}" presName="linearProcess" presStyleCnt="0"/>
      <dgm:spPr/>
    </dgm:pt>
    <dgm:pt modelId="{45E4C7C2-F08E-4F5B-A653-938328CB3EE2}" type="pres">
      <dgm:prSet presAssocID="{62FA77AA-BD4A-43E4-ABCE-BE59B5C3282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692A-2077-4377-96D2-AAF7D6D94B9D}" type="pres">
      <dgm:prSet presAssocID="{A985F776-893B-4DDB-BA10-7BFEC564B1D7}" presName="sibTrans" presStyleCnt="0"/>
      <dgm:spPr/>
    </dgm:pt>
    <dgm:pt modelId="{3CAAF3F2-78FD-4E35-98DA-532C4D3395B0}" type="pres">
      <dgm:prSet presAssocID="{62F8E940-CA8A-4E6C-8744-86D351829F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7376E-8212-4582-96D0-469139E32859}" type="pres">
      <dgm:prSet presAssocID="{48FB19C2-3077-4F70-8A18-90353D82CAB3}" presName="sibTrans" presStyleCnt="0"/>
      <dgm:spPr/>
    </dgm:pt>
    <dgm:pt modelId="{E7B6419F-D719-418E-A271-BC09CC22D375}" type="pres">
      <dgm:prSet presAssocID="{C9781B01-DEB0-4C7A-87C3-79B595DB788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B2F34A-EDF2-4D0E-AE9F-32E20310B1D5}" srcId="{106ED512-7BD5-414B-9837-904E3DB062AD}" destId="{C9781B01-DEB0-4C7A-87C3-79B595DB7880}" srcOrd="2" destOrd="0" parTransId="{722C1AF1-3C7A-4797-8A53-0DC023CFFA8F}" sibTransId="{BFCAE6A8-2569-4D16-ADC8-D101358D869C}"/>
    <dgm:cxn modelId="{EF73041D-45A0-40EF-AC17-321CB3AF02B6}" type="presOf" srcId="{62F8E940-CA8A-4E6C-8744-86D351829F64}" destId="{3CAAF3F2-78FD-4E35-98DA-532C4D3395B0}" srcOrd="0" destOrd="0" presId="urn:microsoft.com/office/officeart/2005/8/layout/hProcess9"/>
    <dgm:cxn modelId="{ED4B3EF9-C44D-45DF-B8AA-A64EF90C0BE2}" type="presOf" srcId="{106ED512-7BD5-414B-9837-904E3DB062AD}" destId="{0F072FEF-BB42-453A-B4DE-8A122A504410}" srcOrd="0" destOrd="0" presId="urn:microsoft.com/office/officeart/2005/8/layout/hProcess9"/>
    <dgm:cxn modelId="{FC4C2E8E-9F04-4BE9-9CD5-4B4F5C58A414}" srcId="{106ED512-7BD5-414B-9837-904E3DB062AD}" destId="{62FA77AA-BD4A-43E4-ABCE-BE59B5C3282C}" srcOrd="0" destOrd="0" parTransId="{65AF30E9-AA22-4FEE-B541-6097EA88B898}" sibTransId="{A985F776-893B-4DDB-BA10-7BFEC564B1D7}"/>
    <dgm:cxn modelId="{5DE96A69-9664-49B2-8687-48744CDEC0BF}" type="presOf" srcId="{62FA77AA-BD4A-43E4-ABCE-BE59B5C3282C}" destId="{45E4C7C2-F08E-4F5B-A653-938328CB3EE2}" srcOrd="0" destOrd="0" presId="urn:microsoft.com/office/officeart/2005/8/layout/hProcess9"/>
    <dgm:cxn modelId="{801A9993-D6BA-4C2D-A733-6D89BEC563FA}" srcId="{106ED512-7BD5-414B-9837-904E3DB062AD}" destId="{62F8E940-CA8A-4E6C-8744-86D351829F64}" srcOrd="1" destOrd="0" parTransId="{4894B14B-7364-47E8-80BF-6EA6167FAD14}" sibTransId="{48FB19C2-3077-4F70-8A18-90353D82CAB3}"/>
    <dgm:cxn modelId="{252580A9-5B7F-4939-9B27-00223B7F079D}" type="presOf" srcId="{C9781B01-DEB0-4C7A-87C3-79B595DB7880}" destId="{E7B6419F-D719-418E-A271-BC09CC22D375}" srcOrd="0" destOrd="0" presId="urn:microsoft.com/office/officeart/2005/8/layout/hProcess9"/>
    <dgm:cxn modelId="{78D59659-49C6-44AA-AAFA-C8810CEE225E}" type="presParOf" srcId="{0F072FEF-BB42-453A-B4DE-8A122A504410}" destId="{7ECB4F65-88E6-43A0-8490-29B00E6CEB49}" srcOrd="0" destOrd="0" presId="urn:microsoft.com/office/officeart/2005/8/layout/hProcess9"/>
    <dgm:cxn modelId="{590DB230-67A0-4ED2-90DC-85AC8B8900DE}" type="presParOf" srcId="{0F072FEF-BB42-453A-B4DE-8A122A504410}" destId="{710E2E9A-FB2D-448A-8C5C-374C6B3CA6DC}" srcOrd="1" destOrd="0" presId="urn:microsoft.com/office/officeart/2005/8/layout/hProcess9"/>
    <dgm:cxn modelId="{87A9FB2E-D4EE-4C90-AB8A-9DE74650911F}" type="presParOf" srcId="{710E2E9A-FB2D-448A-8C5C-374C6B3CA6DC}" destId="{45E4C7C2-F08E-4F5B-A653-938328CB3EE2}" srcOrd="0" destOrd="0" presId="urn:microsoft.com/office/officeart/2005/8/layout/hProcess9"/>
    <dgm:cxn modelId="{C2B0454C-181B-4BE4-A05E-F226729EE2CB}" type="presParOf" srcId="{710E2E9A-FB2D-448A-8C5C-374C6B3CA6DC}" destId="{987B692A-2077-4377-96D2-AAF7D6D94B9D}" srcOrd="1" destOrd="0" presId="urn:microsoft.com/office/officeart/2005/8/layout/hProcess9"/>
    <dgm:cxn modelId="{E70A7651-EF8C-4E11-B462-5BC868CE8478}" type="presParOf" srcId="{710E2E9A-FB2D-448A-8C5C-374C6B3CA6DC}" destId="{3CAAF3F2-78FD-4E35-98DA-532C4D3395B0}" srcOrd="2" destOrd="0" presId="urn:microsoft.com/office/officeart/2005/8/layout/hProcess9"/>
    <dgm:cxn modelId="{06784672-D26C-41A0-9604-68F62599FA6F}" type="presParOf" srcId="{710E2E9A-FB2D-448A-8C5C-374C6B3CA6DC}" destId="{FAF7376E-8212-4582-96D0-469139E32859}" srcOrd="3" destOrd="0" presId="urn:microsoft.com/office/officeart/2005/8/layout/hProcess9"/>
    <dgm:cxn modelId="{7C4A5794-3DCA-4DE5-9BAB-F835DDAEDDF7}" type="presParOf" srcId="{710E2E9A-FB2D-448A-8C5C-374C6B3CA6DC}" destId="{E7B6419F-D719-418E-A271-BC09CC22D37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ECEE-1E8E-4EEF-8016-9B1F6D828249}" type="datetimeFigureOut">
              <a:rPr lang="mk-MK" smtClean="0"/>
              <a:pPr/>
              <a:t>18.05.2015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0E587-8A95-4341-9E1F-94959535DD76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94864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A3C4-0E36-4C93-820D-45274CEF6186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CB87-2652-4899-BFA5-65E790606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22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4AB9-32F7-49DD-8B4A-764B26FE9F99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562D-2F1A-4F2F-83BA-8F55C6AEE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4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7EE9-F8D8-4BD9-9392-37E21FE8B23A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CBCB-A4C1-4EE1-B2B8-AE08A833D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4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3FC3-2725-48E2-B424-299A76802331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3D13-7980-4C79-9886-D476C7947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79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125D-8A9D-448C-94AE-E6FEA4842F0D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4E85-5879-470C-923D-CC340D288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04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E88E-A255-41F3-B9F3-F036C3A3A7E9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087C-E157-4F46-B30E-23D144B52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725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9AA6-D2D0-4007-9ADB-7EBD4A6BFB24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9FCB-1EB1-42F3-89AF-A53C8BB6F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652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262D-4E9C-4B53-96BD-2A48F896F325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6777-8A28-470B-9468-5D99A62FB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950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0FF6-0930-40F9-9A83-0296F477CE43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C007-EBDB-499C-9E11-3C0A6D129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99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E31A-BDC9-4763-BAD7-9C695948B98E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7984-78EC-40DA-88E9-5E7F0F6C1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709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FD05-100C-4D09-9B6B-353C4F23904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3E90-CF05-434D-A087-7DD096338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50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7500990" cy="571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143116"/>
            <a:ext cx="6786610" cy="4000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59113" y="6308725"/>
            <a:ext cx="1872927" cy="288627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87524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12AB-E746-4E44-8E97-D48EA4D6973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891F-4208-44FB-81CD-337595EE8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17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61C2-9164-4047-9265-AEFF3DDDFD89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7DC5-C4AE-40F1-A777-FC3CF59B5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212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3550-271F-4E6B-9E3D-BE06C13C30EE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DA0B-9597-4BCB-8147-1E1BD944E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54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A2F4-9A01-4014-ACAD-F5C9FE093CB4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C8B2-BE7A-4AF1-9EAD-FB8A0C4BE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86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4855-3157-421C-8A06-2D56CB15205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90D9-96C9-41ED-8F31-106BBB07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07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A9F0-0098-468D-A9C4-179E93110161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32BA-3DCB-4269-B260-8766CCEB0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10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FF45-8511-407A-93EA-8DB51C41CB41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D3D4-A4F1-4301-84FE-FAD27A43E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4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081C-A99E-46A9-8C24-4AED7FFF8C8C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B521-3CE4-4F63-9337-9770E6326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64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0B4C-76F8-4653-96D4-F477D1114A4E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F789-8991-4FF6-807D-BAA08F0F7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94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68D4-6D12-4D82-987A-089AFBFAABDC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7DBF-AF84-4FC6-A762-6F8606D23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6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k-MK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k-MK" smtClean="0"/>
              <a:t>Click to edit Master text styles</a:t>
            </a:r>
          </a:p>
          <a:p>
            <a:pPr lvl="1"/>
            <a:r>
              <a:rPr lang="en-US" altLang="mk-MK" smtClean="0"/>
              <a:t>Second level</a:t>
            </a:r>
          </a:p>
          <a:p>
            <a:pPr lvl="2"/>
            <a:r>
              <a:rPr lang="en-US" altLang="mk-MK" smtClean="0"/>
              <a:t>Third level</a:t>
            </a:r>
          </a:p>
          <a:p>
            <a:pPr lvl="3"/>
            <a:r>
              <a:rPr lang="en-US" altLang="mk-MK" smtClean="0"/>
              <a:t>Fourth level</a:t>
            </a:r>
          </a:p>
          <a:p>
            <a:pPr lvl="4"/>
            <a:r>
              <a:rPr lang="en-US" altLang="mk-M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068DE-B44D-4957-A444-7CB106375FF1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8DF4D7-9C03-428E-9B5A-42EA7C9C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5" descr="D:\dokumenti\templatiIIIII\template ahv\logo novo 2013\LOGO_AHV_E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414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D:\dokumenti\templatiIIIII\template ahv\logo novo 2013\LOGO_AHV_E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128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11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tobiSerif Regular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tobiSerif Regular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tobiSerif Regular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tobiSerif Regular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k-MK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k-MK" smtClean="0"/>
              <a:t>Click to edit Master text styles</a:t>
            </a:r>
          </a:p>
          <a:p>
            <a:pPr lvl="1"/>
            <a:r>
              <a:rPr lang="en-US" altLang="mk-MK" smtClean="0"/>
              <a:t>Second level</a:t>
            </a:r>
          </a:p>
          <a:p>
            <a:pPr lvl="2"/>
            <a:r>
              <a:rPr lang="en-US" altLang="mk-MK" smtClean="0"/>
              <a:t>Third level</a:t>
            </a:r>
          </a:p>
          <a:p>
            <a:pPr lvl="3"/>
            <a:r>
              <a:rPr lang="en-US" altLang="mk-MK" smtClean="0"/>
              <a:t>Fourth level</a:t>
            </a:r>
          </a:p>
          <a:p>
            <a:pPr lvl="4"/>
            <a:r>
              <a:rPr lang="en-US" altLang="mk-M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AFC1DAB-14E1-41E4-9653-0436C360B77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9E269EC-349B-4623-AE65-9E54D8FE8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mk-MK" sz="3200" dirty="0">
                <a:latin typeface="Arial" charset="0"/>
                <a:cs typeface="Arial" charset="0"/>
              </a:rPr>
              <a:t>The assessment and mitigation of </a:t>
            </a:r>
            <a:r>
              <a:rPr lang="en-US" altLang="mk-MK" sz="3200" dirty="0" err="1" smtClean="0">
                <a:latin typeface="Arial" charset="0"/>
                <a:cs typeface="Arial" charset="0"/>
              </a:rPr>
              <a:t>zoonoses</a:t>
            </a:r>
            <a:r>
              <a:rPr lang="en-US" altLang="mk-MK" sz="3200" dirty="0" smtClean="0">
                <a:latin typeface="Arial" charset="0"/>
                <a:cs typeface="Arial" charset="0"/>
              </a:rPr>
              <a:t> in Republic of Macedonia</a:t>
            </a:r>
            <a:endParaRPr lang="mk-MK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1600" b="1" dirty="0" smtClean="0"/>
              <a:t>Teamwork</a:t>
            </a:r>
          </a:p>
          <a:p>
            <a:pPr>
              <a:defRPr/>
            </a:pPr>
            <a:r>
              <a:rPr lang="en-US" sz="1600" b="1" i="1" dirty="0" smtClean="0"/>
              <a:t>Animal Health </a:t>
            </a:r>
            <a:r>
              <a:rPr lang="en-US" sz="1600" b="1" i="1" dirty="0" err="1" smtClean="0"/>
              <a:t>Departament</a:t>
            </a:r>
            <a:endParaRPr lang="en-US" sz="1600" b="1" i="1" dirty="0" smtClean="0"/>
          </a:p>
          <a:p>
            <a:pPr>
              <a:defRPr/>
            </a:pPr>
            <a:r>
              <a:rPr lang="en-US" sz="1600" b="1" i="1" dirty="0" smtClean="0"/>
              <a:t>Food and Veterinary Agency</a:t>
            </a:r>
          </a:p>
          <a:p>
            <a:pPr>
              <a:defRPr/>
            </a:pPr>
            <a:r>
              <a:rPr lang="en-US" sz="1600" b="1" i="1" dirty="0" smtClean="0"/>
              <a:t>Republic of Macedonia</a:t>
            </a:r>
            <a:endParaRPr lang="en-US" sz="1600" b="1" i="1" dirty="0"/>
          </a:p>
          <a:p>
            <a:pPr>
              <a:defRPr/>
            </a:pPr>
            <a:endParaRPr lang="en-US" sz="1600" b="1" i="1" dirty="0" smtClean="0"/>
          </a:p>
          <a:p>
            <a:pPr>
              <a:defRPr/>
            </a:pPr>
            <a:r>
              <a:rPr lang="en-US" sz="1000" b="1" i="1" dirty="0" smtClean="0"/>
              <a:t>24-25 April 2015, </a:t>
            </a:r>
            <a:r>
              <a:rPr lang="en-US" sz="1000" b="1" i="1" dirty="0" err="1" smtClean="0"/>
              <a:t>Bansko</a:t>
            </a:r>
            <a:r>
              <a:rPr lang="en-US" sz="1000" b="1" i="1" dirty="0" smtClean="0"/>
              <a:t>, Republic of Bulgaria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7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of diseases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 of OIE</a:t>
            </a:r>
          </a:p>
          <a:p>
            <a:r>
              <a:rPr lang="en-US" dirty="0" err="1" smtClean="0"/>
              <a:t>BoR</a:t>
            </a:r>
            <a:r>
              <a:rPr lang="en-US" dirty="0" smtClean="0"/>
              <a:t> on compulsory notifiable disease</a:t>
            </a:r>
          </a:p>
          <a:p>
            <a:endParaRPr lang="en-US" dirty="0" smtClean="0"/>
          </a:p>
          <a:p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823972401"/>
              </p:ext>
            </p:extLst>
          </p:nvPr>
        </p:nvGraphicFramePr>
        <p:xfrm>
          <a:off x="642910" y="3071810"/>
          <a:ext cx="800105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95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7500990" cy="571504"/>
          </a:xfrm>
        </p:spPr>
        <p:txBody>
          <a:bodyPr/>
          <a:lstStyle/>
          <a:p>
            <a:r>
              <a:rPr lang="en-US" sz="3200" dirty="0" smtClean="0"/>
              <a:t>Veterinary information system (VIS)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 smtClean="0"/>
              <a:t>During 2013 was completed and become operational Veterinary Information system (VIS)</a:t>
            </a:r>
            <a:r>
              <a:rPr lang="en-US" sz="1600" dirty="0"/>
              <a:t> </a:t>
            </a:r>
            <a:r>
              <a:rPr lang="en-US" sz="1600" dirty="0" smtClean="0"/>
              <a:t>is covering animal health and veterinary public health </a:t>
            </a:r>
            <a:r>
              <a:rPr lang="fr-FR" sz="1600" dirty="0" smtClean="0"/>
              <a:t>and </a:t>
            </a:r>
            <a:r>
              <a:rPr lang="fr-FR" sz="1600" dirty="0" err="1" smtClean="0"/>
              <a:t>keeping</a:t>
            </a:r>
            <a:r>
              <a:rPr lang="fr-FR" sz="1600" dirty="0" smtClean="0"/>
              <a:t> records, </a:t>
            </a:r>
            <a:r>
              <a:rPr lang="fr-FR" sz="1600" dirty="0" err="1" smtClean="0"/>
              <a:t>collect</a:t>
            </a:r>
            <a:r>
              <a:rPr lang="fr-FR" sz="1600" dirty="0" smtClean="0"/>
              <a:t> </a:t>
            </a:r>
            <a:r>
              <a:rPr lang="mk-MK" sz="1600" dirty="0" err="1" smtClean="0"/>
              <a:t>data</a:t>
            </a:r>
            <a:r>
              <a:rPr lang="mk-MK" sz="1600" dirty="0" smtClean="0"/>
              <a:t> </a:t>
            </a:r>
            <a:r>
              <a:rPr lang="mk-MK" sz="1600" dirty="0" err="1" smtClean="0"/>
              <a:t>of</a:t>
            </a:r>
            <a:r>
              <a:rPr lang="mk-MK" sz="1600" dirty="0" smtClean="0"/>
              <a:t> </a:t>
            </a:r>
            <a:r>
              <a:rPr lang="mk-MK" sz="1600" dirty="0" err="1" smtClean="0"/>
              <a:t>sampling</a:t>
            </a:r>
            <a:r>
              <a:rPr lang="mk-MK" sz="1600" dirty="0" smtClean="0"/>
              <a:t> </a:t>
            </a:r>
            <a:r>
              <a:rPr lang="mk-MK" sz="1600" dirty="0" err="1" smtClean="0"/>
              <a:t>for</a:t>
            </a:r>
            <a:r>
              <a:rPr lang="mk-MK" sz="1600" dirty="0" smtClean="0"/>
              <a:t> </a:t>
            </a:r>
            <a:r>
              <a:rPr lang="mk-MK" sz="1600" dirty="0" err="1" smtClean="0"/>
              <a:t>laboratory</a:t>
            </a:r>
            <a:r>
              <a:rPr lang="mk-MK" sz="1600" dirty="0" smtClean="0"/>
              <a:t> </a:t>
            </a:r>
            <a:r>
              <a:rPr lang="mk-MK" sz="1600" dirty="0" err="1" smtClean="0"/>
              <a:t>examination</a:t>
            </a:r>
            <a:r>
              <a:rPr lang="mk-MK" sz="1600" dirty="0" smtClean="0"/>
              <a:t> </a:t>
            </a:r>
            <a:r>
              <a:rPr lang="mk-MK" sz="1600" dirty="0" err="1" smtClean="0"/>
              <a:t>and</a:t>
            </a:r>
            <a:r>
              <a:rPr lang="mk-MK" sz="1600" dirty="0" smtClean="0"/>
              <a:t> </a:t>
            </a:r>
            <a:r>
              <a:rPr lang="mk-MK" sz="1600" dirty="0" err="1" smtClean="0"/>
              <a:t>results</a:t>
            </a:r>
            <a:r>
              <a:rPr lang="mk-MK" sz="1600" dirty="0" smtClean="0"/>
              <a:t> </a:t>
            </a:r>
            <a:r>
              <a:rPr lang="mk-MK" sz="1600" dirty="0" err="1" smtClean="0"/>
              <a:t>of</a:t>
            </a:r>
            <a:r>
              <a:rPr lang="mk-MK" sz="1600" dirty="0" smtClean="0"/>
              <a:t> </a:t>
            </a:r>
            <a:r>
              <a:rPr lang="mk-MK" sz="1600" dirty="0" err="1" smtClean="0"/>
              <a:t>testing</a:t>
            </a:r>
            <a:endParaRPr lang="en-US" sz="1600" dirty="0" smtClean="0"/>
          </a:p>
          <a:p>
            <a:pPr algn="just"/>
            <a:r>
              <a:rPr lang="en-US" sz="1600" dirty="0" smtClean="0"/>
              <a:t>Connected with the Laboratory Information System</a:t>
            </a:r>
          </a:p>
          <a:p>
            <a:pPr algn="just"/>
            <a:r>
              <a:rPr lang="en-US" sz="1600" dirty="0" smtClean="0"/>
              <a:t>Database for identification and registration of animals is also an integral part of this information system.</a:t>
            </a:r>
          </a:p>
          <a:p>
            <a:r>
              <a:rPr lang="mk-MK" sz="1600" dirty="0" err="1" smtClean="0"/>
              <a:t>Veterinary</a:t>
            </a:r>
            <a:r>
              <a:rPr lang="mk-MK" sz="1600" dirty="0" smtClean="0"/>
              <a:t> </a:t>
            </a:r>
            <a:r>
              <a:rPr lang="mk-MK" sz="1600" dirty="0" err="1" smtClean="0"/>
              <a:t>Information</a:t>
            </a:r>
            <a:r>
              <a:rPr lang="mk-MK" sz="1600" dirty="0" smtClean="0"/>
              <a:t> </a:t>
            </a:r>
            <a:r>
              <a:rPr lang="mk-MK" sz="1600" dirty="0" err="1" smtClean="0"/>
              <a:t>System</a:t>
            </a:r>
            <a:r>
              <a:rPr lang="mk-MK" sz="1600" dirty="0" smtClean="0"/>
              <a:t> (VIS), a </a:t>
            </a:r>
            <a:r>
              <a:rPr lang="mk-MK" sz="1600" dirty="0" err="1" smtClean="0"/>
              <a:t>system</a:t>
            </a:r>
            <a:r>
              <a:rPr lang="mk-MK" sz="1600" dirty="0" smtClean="0"/>
              <a:t> </a:t>
            </a:r>
            <a:r>
              <a:rPr lang="mk-MK" sz="1600" dirty="0" err="1" smtClean="0"/>
              <a:t>that</a:t>
            </a:r>
            <a:r>
              <a:rPr lang="mk-MK" sz="1600" dirty="0" smtClean="0"/>
              <a:t> </a:t>
            </a:r>
            <a:r>
              <a:rPr lang="mk-MK" sz="1600" dirty="0" err="1" smtClean="0"/>
              <a:t>is</a:t>
            </a:r>
            <a:r>
              <a:rPr lang="mk-MK" sz="1600" dirty="0" smtClean="0"/>
              <a:t> </a:t>
            </a:r>
            <a:r>
              <a:rPr lang="mk-MK" sz="1600" dirty="0" err="1" smtClean="0"/>
              <a:t>intended</a:t>
            </a:r>
            <a:r>
              <a:rPr lang="mk-MK" sz="1600" dirty="0" smtClean="0"/>
              <a:t> </a:t>
            </a:r>
            <a:r>
              <a:rPr lang="mk-MK" sz="1600" dirty="0" err="1" smtClean="0"/>
              <a:t>as</a:t>
            </a:r>
            <a:r>
              <a:rPr lang="mk-MK" sz="1600" dirty="0" smtClean="0"/>
              <a:t> a </a:t>
            </a:r>
            <a:r>
              <a:rPr lang="mk-MK" sz="1600" dirty="0" err="1" smtClean="0"/>
              <a:t>tool</a:t>
            </a:r>
            <a:r>
              <a:rPr lang="mk-MK" sz="1600" dirty="0" smtClean="0"/>
              <a:t> </a:t>
            </a:r>
            <a:r>
              <a:rPr lang="mk-MK" sz="1600" dirty="0" err="1" smtClean="0"/>
              <a:t>to</a:t>
            </a:r>
            <a:r>
              <a:rPr lang="mk-MK" sz="1600" dirty="0" smtClean="0"/>
              <a:t> </a:t>
            </a:r>
            <a:r>
              <a:rPr lang="mk-MK" sz="1600" dirty="0" err="1" smtClean="0"/>
              <a:t>support</a:t>
            </a:r>
            <a:r>
              <a:rPr lang="mk-MK" sz="1600" dirty="0" smtClean="0"/>
              <a:t> </a:t>
            </a:r>
            <a:r>
              <a:rPr lang="mk-MK" sz="1600" dirty="0" err="1" smtClean="0"/>
              <a:t>the</a:t>
            </a:r>
            <a:r>
              <a:rPr lang="mk-MK" sz="1600" dirty="0" smtClean="0"/>
              <a:t> </a:t>
            </a:r>
            <a:r>
              <a:rPr lang="mk-MK" sz="1600" dirty="0" err="1" smtClean="0"/>
              <a:t>implementation</a:t>
            </a:r>
            <a:r>
              <a:rPr lang="mk-MK" sz="1600" dirty="0" smtClean="0"/>
              <a:t> </a:t>
            </a:r>
            <a:r>
              <a:rPr lang="mk-MK" sz="1600" dirty="0" err="1" smtClean="0"/>
              <a:t>of</a:t>
            </a:r>
            <a:r>
              <a:rPr lang="mk-MK" sz="1600" dirty="0" smtClean="0"/>
              <a:t> </a:t>
            </a:r>
            <a:r>
              <a:rPr lang="mk-MK" sz="1600" dirty="0" err="1" smtClean="0"/>
              <a:t>activities</a:t>
            </a:r>
            <a:r>
              <a:rPr lang="mk-MK" sz="1600" dirty="0" smtClean="0"/>
              <a:t> </a:t>
            </a:r>
            <a:r>
              <a:rPr lang="mk-MK" sz="1600" dirty="0" err="1" smtClean="0"/>
              <a:t>for</a:t>
            </a:r>
            <a:r>
              <a:rPr lang="mk-MK" sz="1600" dirty="0" smtClean="0"/>
              <a:t> </a:t>
            </a:r>
            <a:r>
              <a:rPr lang="mk-MK" sz="1600" dirty="0" err="1" smtClean="0"/>
              <a:t>animal</a:t>
            </a:r>
            <a:r>
              <a:rPr lang="mk-MK" sz="1600" dirty="0" smtClean="0"/>
              <a:t> </a:t>
            </a:r>
            <a:r>
              <a:rPr lang="mk-MK" sz="1600" dirty="0" err="1" smtClean="0"/>
              <a:t>health</a:t>
            </a:r>
            <a:r>
              <a:rPr lang="mk-MK" sz="1600" dirty="0" smtClean="0"/>
              <a:t> </a:t>
            </a:r>
            <a:r>
              <a:rPr lang="mk-MK" sz="1600" dirty="0" err="1" smtClean="0"/>
              <a:t>protection</a:t>
            </a:r>
            <a:r>
              <a:rPr lang="mk-MK" sz="1600" dirty="0" smtClean="0"/>
              <a:t> </a:t>
            </a:r>
            <a:r>
              <a:rPr lang="mk-MK" sz="1600" dirty="0" err="1" smtClean="0"/>
              <a:t>in</a:t>
            </a:r>
            <a:r>
              <a:rPr lang="mk-MK" sz="1600" dirty="0" smtClean="0"/>
              <a:t> </a:t>
            </a:r>
            <a:r>
              <a:rPr lang="mk-MK" sz="1600" dirty="0" err="1" smtClean="0"/>
              <a:t>the</a:t>
            </a:r>
            <a:r>
              <a:rPr lang="mk-MK" sz="1600" dirty="0" smtClean="0"/>
              <a:t> </a:t>
            </a:r>
            <a:r>
              <a:rPr lang="mk-MK" sz="1600" dirty="0" err="1" smtClean="0"/>
              <a:t>daily</a:t>
            </a:r>
            <a:r>
              <a:rPr lang="mk-MK" sz="1600" dirty="0" smtClean="0"/>
              <a:t> </a:t>
            </a:r>
            <a:r>
              <a:rPr lang="mk-MK" sz="1600" dirty="0" err="1" smtClean="0"/>
              <a:t>work</a:t>
            </a:r>
            <a:r>
              <a:rPr lang="mk-MK" sz="1600" dirty="0" smtClean="0"/>
              <a:t>:</a:t>
            </a:r>
            <a:br>
              <a:rPr lang="mk-MK" sz="1600" dirty="0" smtClean="0"/>
            </a:br>
            <a:r>
              <a:rPr lang="mk-MK" sz="1600" dirty="0" smtClean="0"/>
              <a:t>- </a:t>
            </a:r>
            <a:r>
              <a:rPr lang="mk-MK" sz="1200" dirty="0" err="1" smtClean="0"/>
              <a:t>Veterinary</a:t>
            </a:r>
            <a:r>
              <a:rPr lang="mk-MK" sz="1200" dirty="0" smtClean="0"/>
              <a:t> </a:t>
            </a:r>
            <a:r>
              <a:rPr lang="mk-MK" sz="1200" dirty="0" err="1" smtClean="0"/>
              <a:t>associations</a:t>
            </a:r>
            <a:r>
              <a:rPr lang="mk-MK" sz="1200" dirty="0" smtClean="0"/>
              <a:t>;</a:t>
            </a:r>
            <a:br>
              <a:rPr lang="mk-MK" sz="1200" dirty="0" smtClean="0"/>
            </a:br>
            <a:r>
              <a:rPr lang="mk-MK" sz="1200" dirty="0" smtClean="0"/>
              <a:t>- </a:t>
            </a:r>
            <a:r>
              <a:rPr lang="mk-MK" sz="1200" dirty="0" err="1" smtClean="0"/>
              <a:t>Official</a:t>
            </a:r>
            <a:r>
              <a:rPr lang="mk-MK" sz="1200" dirty="0" smtClean="0"/>
              <a:t> </a:t>
            </a:r>
            <a:r>
              <a:rPr lang="mk-MK" sz="1200" dirty="0" err="1" smtClean="0"/>
              <a:t>veterinarians</a:t>
            </a:r>
            <a:r>
              <a:rPr lang="mk-MK" sz="1200" dirty="0" smtClean="0"/>
              <a:t> </a:t>
            </a:r>
            <a:r>
              <a:rPr lang="mk-MK" sz="1200" dirty="0" err="1" smtClean="0"/>
              <a:t>and</a:t>
            </a:r>
            <a:r>
              <a:rPr lang="mk-MK" sz="1200" dirty="0" smtClean="0"/>
              <a:t> </a:t>
            </a:r>
            <a:br>
              <a:rPr lang="mk-MK" sz="1200" dirty="0" smtClean="0"/>
            </a:br>
            <a:r>
              <a:rPr lang="mk-MK" sz="1200" dirty="0" smtClean="0"/>
              <a:t>- </a:t>
            </a:r>
            <a:r>
              <a:rPr lang="mk-MK" sz="1200" dirty="0" err="1" smtClean="0"/>
              <a:t>National</a:t>
            </a:r>
            <a:r>
              <a:rPr lang="mk-MK" sz="1200" dirty="0" smtClean="0"/>
              <a:t> </a:t>
            </a:r>
            <a:r>
              <a:rPr lang="mk-MK" sz="1200" dirty="0" err="1" smtClean="0"/>
              <a:t>Reference</a:t>
            </a:r>
            <a:r>
              <a:rPr lang="mk-MK" sz="1200" dirty="0" smtClean="0"/>
              <a:t> </a:t>
            </a:r>
            <a:r>
              <a:rPr lang="mk-MK" sz="1200" dirty="0" err="1" smtClean="0"/>
              <a:t>Laboratory</a:t>
            </a:r>
            <a:r>
              <a:rPr lang="mk-MK" sz="1200" dirty="0" smtClean="0"/>
              <a:t> FVM </a:t>
            </a:r>
            <a:r>
              <a:rPr lang="mk-MK" sz="1200" dirty="0" err="1" smtClean="0"/>
              <a:t>Skopje</a:t>
            </a:r>
            <a:endParaRPr lang="mk-MK" sz="1200" dirty="0" smtClean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64" y="4509120"/>
            <a:ext cx="399593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7500990" cy="571504"/>
          </a:xfrm>
        </p:spPr>
        <p:txBody>
          <a:bodyPr/>
          <a:lstStyle/>
          <a:p>
            <a:r>
              <a:rPr lang="en-US" altLang="mk-MK" sz="3600" dirty="0" smtClean="0"/>
              <a:t>Brucellosis in sheep and goats </a:t>
            </a:r>
            <a:r>
              <a:rPr lang="en-US" altLang="mk-MK" sz="3600" dirty="0"/>
              <a:t>control in</a:t>
            </a:r>
            <a:br>
              <a:rPr lang="en-US" altLang="mk-MK" sz="3600" dirty="0"/>
            </a:br>
            <a:r>
              <a:rPr lang="en-US" altLang="mk-MK" sz="3600" dirty="0"/>
              <a:t>Republic of Macedonia</a:t>
            </a:r>
            <a:endParaRPr lang="mk-MK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0953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Measures for control of Brucellosis in small ruminants before </a:t>
            </a:r>
            <a:r>
              <a:rPr lang="mk-MK" sz="2400" b="1" dirty="0"/>
              <a:t>2008</a:t>
            </a:r>
            <a:endParaRPr lang="mk-M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mk-MK" sz="2800" dirty="0">
                <a:solidFill>
                  <a:srgbClr val="FF0000"/>
                </a:solidFill>
              </a:rPr>
              <a:t>Test and slaughter</a:t>
            </a:r>
          </a:p>
          <a:p>
            <a:pPr>
              <a:lnSpc>
                <a:spcPct val="90000"/>
              </a:lnSpc>
            </a:pPr>
            <a:r>
              <a:rPr lang="en-US" altLang="mk-MK" sz="2800" dirty="0"/>
              <a:t>Laboratory test</a:t>
            </a:r>
          </a:p>
          <a:p>
            <a:pPr lvl="1">
              <a:lnSpc>
                <a:spcPct val="90000"/>
              </a:lnSpc>
            </a:pPr>
            <a:r>
              <a:rPr lang="en-US" altLang="mk-MK" dirty="0"/>
              <a:t>Rose Bengal as screening test</a:t>
            </a:r>
          </a:p>
          <a:p>
            <a:pPr lvl="1">
              <a:lnSpc>
                <a:spcPct val="90000"/>
              </a:lnSpc>
            </a:pPr>
            <a:r>
              <a:rPr lang="en-US" altLang="mk-MK" dirty="0"/>
              <a:t>CFT or ELISA as confirmation test</a:t>
            </a:r>
          </a:p>
          <a:p>
            <a:pPr>
              <a:lnSpc>
                <a:spcPct val="90000"/>
              </a:lnSpc>
            </a:pPr>
            <a:r>
              <a:rPr lang="en-US" altLang="mk-MK" sz="2800" dirty="0"/>
              <a:t>Compensation for slaughtered animals at 100% market value</a:t>
            </a:r>
          </a:p>
          <a:p>
            <a:pPr>
              <a:lnSpc>
                <a:spcPct val="90000"/>
              </a:lnSpc>
            </a:pPr>
            <a:r>
              <a:rPr lang="en-US" altLang="mk-MK" sz="2800" dirty="0"/>
              <a:t>No permanently identified animals</a:t>
            </a:r>
          </a:p>
          <a:p>
            <a:pPr>
              <a:lnSpc>
                <a:spcPct val="90000"/>
              </a:lnSpc>
            </a:pPr>
            <a:r>
              <a:rPr lang="en-US" altLang="mk-MK" sz="2800" dirty="0"/>
              <a:t>Poor movement control</a:t>
            </a:r>
            <a:endParaRPr lang="mk-MK" altLang="mk-MK" sz="2800" dirty="0"/>
          </a:p>
          <a:p>
            <a:pPr marL="0" indent="0">
              <a:buNone/>
            </a:pPr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4600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7500990" cy="571504"/>
          </a:xfrm>
        </p:spPr>
        <p:txBody>
          <a:bodyPr/>
          <a:lstStyle/>
          <a:p>
            <a:r>
              <a:rPr lang="en-US" altLang="mk-MK" sz="3200" b="1" dirty="0"/>
              <a:t>Test and slaughter &lt; 2008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6786610" cy="4000528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endParaRPr lang="mk-MK" dirty="0"/>
          </a:p>
        </p:txBody>
      </p:sp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433033"/>
              </p:ext>
            </p:extLst>
          </p:nvPr>
        </p:nvGraphicFramePr>
        <p:xfrm>
          <a:off x="520700" y="2092325"/>
          <a:ext cx="7723708" cy="4216995"/>
        </p:xfrm>
        <a:graphic>
          <a:graphicData uri="http://schemas.openxmlformats.org/presentationml/2006/ole">
            <p:oleObj spid="_x0000_s28684" r:id="rId3" imgW="8212024" imgH="434072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593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7500990" cy="571504"/>
          </a:xfrm>
        </p:spPr>
        <p:txBody>
          <a:bodyPr/>
          <a:lstStyle/>
          <a:p>
            <a:r>
              <a:rPr lang="en-US" altLang="mk-MK" sz="3200" b="1" dirty="0"/>
              <a:t>Test and slaughter &lt; 2008-statistical parameters in infected villages</a:t>
            </a:r>
            <a:endParaRPr lang="mk-MK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7796989"/>
              </p:ext>
            </p:extLst>
          </p:nvPr>
        </p:nvGraphicFramePr>
        <p:xfrm>
          <a:off x="755576" y="2996953"/>
          <a:ext cx="6786564" cy="278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282"/>
                <a:gridCol w="3393282"/>
              </a:tblGrid>
              <a:tr h="51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Value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 prevalence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10,28%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Median of prevalence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3,34%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 number of positive animals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Median of positive animals/village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Estimated number of infected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flocks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39" marB="457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&gt;1000</a:t>
                      </a:r>
                    </a:p>
                  </a:txBody>
                  <a:tcPr marL="91439" marR="91439" marT="45739" marB="4573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3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Measures for control of Brucellosis in small ruminants before </a:t>
            </a:r>
            <a:r>
              <a:rPr lang="mk-MK" sz="3200" b="1" dirty="0"/>
              <a:t>2008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6786610" cy="4000528"/>
          </a:xfrm>
        </p:spPr>
        <p:txBody>
          <a:bodyPr/>
          <a:lstStyle/>
          <a:p>
            <a:r>
              <a:rPr lang="en-US" altLang="mk-MK" sz="1600" dirty="0"/>
              <a:t>Correct implementation of diagnostic tests (RB as screening and CFT or ELISA as confirmatory) is very expensive </a:t>
            </a:r>
          </a:p>
          <a:p>
            <a:r>
              <a:rPr lang="en-US" altLang="mk-MK" sz="1600" dirty="0"/>
              <a:t>Timely removal and compensation require great financial resources</a:t>
            </a:r>
            <a:endParaRPr lang="mk-MK" altLang="mk-MK" sz="1600" dirty="0"/>
          </a:p>
          <a:p>
            <a:r>
              <a:rPr lang="en-US" altLang="mk-MK" sz="1600" dirty="0"/>
              <a:t>Brucellosis is widely spread in the country and the disease prevalence and absolute number of infected animals differ between regions</a:t>
            </a:r>
            <a:endParaRPr lang="mk-MK" altLang="mk-MK" sz="1600" dirty="0"/>
          </a:p>
          <a:p>
            <a:r>
              <a:rPr lang="en-US" altLang="mk-MK" sz="1600" b="1" dirty="0">
                <a:solidFill>
                  <a:srgbClr val="FF0000"/>
                </a:solidFill>
              </a:rPr>
              <a:t>Based on the disease situation, </a:t>
            </a:r>
            <a:r>
              <a:rPr lang="en-US" altLang="mk-MK" sz="1600" b="1" dirty="0" smtClean="0">
                <a:solidFill>
                  <a:srgbClr val="FF0000"/>
                </a:solidFill>
              </a:rPr>
              <a:t>the prevalence, the </a:t>
            </a:r>
            <a:r>
              <a:rPr lang="en-US" altLang="mk-MK" sz="1600" b="1" dirty="0">
                <a:solidFill>
                  <a:srgbClr val="FF0000"/>
                </a:solidFill>
              </a:rPr>
              <a:t>country may be divided in three regions</a:t>
            </a:r>
            <a:r>
              <a:rPr lang="en-US" altLang="mk-MK" sz="1600" dirty="0"/>
              <a:t>:</a:t>
            </a:r>
          </a:p>
          <a:p>
            <a:pPr lvl="1"/>
            <a:r>
              <a:rPr lang="en-US" altLang="mk-MK" sz="1600" dirty="0"/>
              <a:t>Regions where the disease is not present or is present in very low </a:t>
            </a:r>
            <a:r>
              <a:rPr lang="en-US" altLang="mk-MK" sz="1600" dirty="0" smtClean="0"/>
              <a:t>prevalence (0-1%)</a:t>
            </a:r>
            <a:endParaRPr lang="en-US" altLang="mk-MK" sz="1600" dirty="0"/>
          </a:p>
          <a:p>
            <a:pPr lvl="1"/>
            <a:r>
              <a:rPr lang="en-US" altLang="mk-MK" sz="1600" dirty="0"/>
              <a:t>Regions where the disease is commonly present in low or higher </a:t>
            </a:r>
            <a:r>
              <a:rPr lang="en-US" altLang="mk-MK" sz="1600" dirty="0" smtClean="0"/>
              <a:t>prevalence (1-5%)</a:t>
            </a:r>
            <a:endParaRPr lang="en-US" altLang="mk-MK" sz="1600" dirty="0"/>
          </a:p>
          <a:p>
            <a:pPr lvl="1"/>
            <a:r>
              <a:rPr lang="en-US" altLang="mk-MK" sz="1600" dirty="0"/>
              <a:t>Regions where the disease is present in high </a:t>
            </a:r>
            <a:r>
              <a:rPr lang="en-US" altLang="mk-MK" sz="1600" dirty="0" smtClean="0"/>
              <a:t>prevalence (&gt;5%)</a:t>
            </a:r>
            <a:endParaRPr lang="en-US" altLang="mk-MK" sz="1600" dirty="0"/>
          </a:p>
          <a:p>
            <a:r>
              <a:rPr lang="en-US" altLang="mk-MK" sz="1600" dirty="0"/>
              <a:t>The current strategy is inappropriate in terms of implementation of same strategy in different disease situation 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5457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sz="3200" b="1" dirty="0"/>
              <a:t>Brucellosis control &lt; 2008-Conclusions 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6786610" cy="4000528"/>
          </a:xfrm>
        </p:spPr>
        <p:txBody>
          <a:bodyPr/>
          <a:lstStyle/>
          <a:p>
            <a:pPr lvl="0"/>
            <a:endParaRPr lang="en-US" altLang="mk-MK" sz="1200" b="1" dirty="0" smtClean="0">
              <a:solidFill>
                <a:prstClr val="black"/>
              </a:solidFill>
            </a:endParaRPr>
          </a:p>
          <a:p>
            <a:r>
              <a:rPr lang="en-US" altLang="mk-MK" sz="1600" dirty="0"/>
              <a:t>A number of inconsistencies have been confirmed during implementation of test &amp; slaughter strategy</a:t>
            </a:r>
          </a:p>
          <a:p>
            <a:pPr lvl="1"/>
            <a:r>
              <a:rPr lang="en-US" altLang="mk-MK" sz="1600" dirty="0"/>
              <a:t>Only a proportion of villages (and flocks) are tested and they are not consistent</a:t>
            </a:r>
          </a:p>
          <a:p>
            <a:pPr lvl="1"/>
            <a:r>
              <a:rPr lang="en-US" altLang="mk-MK" sz="1600" dirty="0"/>
              <a:t>Retesting in positive flocks is not done continuously </a:t>
            </a:r>
            <a:endParaRPr lang="mk-MK" altLang="mk-MK" sz="1600" dirty="0"/>
          </a:p>
          <a:p>
            <a:pPr lvl="1"/>
            <a:r>
              <a:rPr lang="en-US" altLang="mk-MK" sz="1600" dirty="0"/>
              <a:t>Brucellosis is being spread after lambing (winter) in poor hygienic conditions and testing is continued after lambing which result in a number of new infections</a:t>
            </a:r>
            <a:endParaRPr lang="mk-MK" altLang="mk-MK" sz="1600" dirty="0"/>
          </a:p>
          <a:p>
            <a:pPr lvl="1"/>
            <a:r>
              <a:rPr lang="en-US" altLang="mk-MK" sz="1600" dirty="0"/>
              <a:t>Animals are not permanently identified</a:t>
            </a:r>
            <a:endParaRPr lang="mk-MK" altLang="mk-MK" sz="1600" dirty="0"/>
          </a:p>
          <a:p>
            <a:pPr lvl="1"/>
            <a:r>
              <a:rPr lang="en-US" altLang="mk-MK" sz="1600" dirty="0"/>
              <a:t>Positive animals are not removed consistently</a:t>
            </a:r>
            <a:endParaRPr lang="mk-MK" altLang="mk-MK" sz="1600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28869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7500990" cy="576064"/>
          </a:xfrm>
        </p:spPr>
        <p:txBody>
          <a:bodyPr/>
          <a:lstStyle/>
          <a:p>
            <a:r>
              <a:rPr lang="en-US" sz="2400" b="1" dirty="0"/>
              <a:t>Division of country based on </a:t>
            </a:r>
            <a:r>
              <a:rPr lang="en-US" sz="2400" b="1" i="1" dirty="0" err="1"/>
              <a:t>Brucella</a:t>
            </a:r>
            <a:r>
              <a:rPr lang="en-US" sz="2400" b="1" i="1" dirty="0"/>
              <a:t> </a:t>
            </a:r>
            <a:r>
              <a:rPr lang="en-US" sz="2400" b="1" dirty="0"/>
              <a:t>situation</a:t>
            </a:r>
            <a:endParaRPr lang="mk-MK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6786610" cy="4000528"/>
          </a:xfrm>
        </p:spPr>
        <p:txBody>
          <a:bodyPr/>
          <a:lstStyle/>
          <a:p>
            <a:pPr marL="0" lvl="0" indent="177800"/>
            <a:endParaRPr lang="en-US" altLang="mk-MK" sz="1200" dirty="0">
              <a:solidFill>
                <a:prstClr val="black"/>
              </a:solidFill>
            </a:endParaRPr>
          </a:p>
          <a:p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77768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0" endPos="65000" dist="50800" dir="5400000" sy="-100000" algn="bl" rotWithShape="0"/>
          </a:effectLst>
          <a:extLst/>
        </p:spPr>
      </p:pic>
      <p:sp>
        <p:nvSpPr>
          <p:cNvPr id="10" name="Rounded Rectangular Callout 9"/>
          <p:cNvSpPr/>
          <p:nvPr/>
        </p:nvSpPr>
        <p:spPr>
          <a:xfrm>
            <a:off x="6876256" y="2924944"/>
            <a:ext cx="1512168" cy="100811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mk-MK" sz="1100" b="1" i="1" dirty="0"/>
              <a:t>low prevalence (0-1%)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339752" y="4581128"/>
            <a:ext cx="1368152" cy="97491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altLang="mk-MK" sz="1000" b="1" i="1" dirty="0"/>
              <a:t>low or higher prevalence (1-5%)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151012" y="3514159"/>
            <a:ext cx="1224136" cy="67795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mk-MK" sz="1000" b="1" i="1" dirty="0"/>
              <a:t>high prevalence (&gt;5%)</a:t>
            </a:r>
          </a:p>
        </p:txBody>
      </p:sp>
    </p:spTree>
    <p:extLst>
      <p:ext uri="{BB962C8B-B14F-4D97-AF65-F5344CB8AC3E}">
        <p14:creationId xmlns:p14="http://schemas.microsoft.com/office/powerpoint/2010/main" xmlns="" val="5242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sz="3200" b="1" dirty="0"/>
              <a:t>Measures in “green” regions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altLang="mk-MK" sz="2400" b="1" dirty="0"/>
              <a:t>Vaccination is forbidden </a:t>
            </a:r>
          </a:p>
          <a:p>
            <a:pPr fontAlgn="t"/>
            <a:r>
              <a:rPr lang="en-US" altLang="mk-MK" sz="2400" dirty="0"/>
              <a:t>Diagnostic tests on all sheep and goats older than six months</a:t>
            </a:r>
          </a:p>
          <a:p>
            <a:pPr fontAlgn="t"/>
            <a:r>
              <a:rPr lang="en-US" altLang="mk-MK" sz="2400" dirty="0"/>
              <a:t>Lambs and kids younger than six months are not tested</a:t>
            </a:r>
          </a:p>
          <a:p>
            <a:pPr fontAlgn="t"/>
            <a:r>
              <a:rPr lang="en-US" altLang="mk-MK" sz="2400" dirty="0"/>
              <a:t>Desired status “officially free from Brucellosis”</a:t>
            </a:r>
          </a:p>
          <a:p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9300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>
                    <a:lumMod val="85000"/>
                  </a:schemeClr>
                </a:solidFill>
              </a:rPr>
              <a:t>Organization and responsibilities of the Food and Veterinary Agency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6786610" cy="37227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FVA establishment</a:t>
            </a:r>
          </a:p>
          <a:p>
            <a:pPr marL="0" indent="0">
              <a:buNone/>
              <a:defRPr/>
            </a:pPr>
            <a:r>
              <a:rPr lang="en-US" sz="2400" dirty="0"/>
              <a:t>–Food Safety Law-2010</a:t>
            </a:r>
          </a:p>
          <a:p>
            <a:pPr marL="0" indent="0">
              <a:buNone/>
              <a:defRPr/>
            </a:pPr>
            <a:r>
              <a:rPr lang="en-US" sz="2400" dirty="0"/>
              <a:t>- operational-2011</a:t>
            </a:r>
          </a:p>
          <a:p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6676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500990" cy="864096"/>
          </a:xfrm>
        </p:spPr>
        <p:txBody>
          <a:bodyPr/>
          <a:lstStyle/>
          <a:p>
            <a:r>
              <a:rPr lang="en-US" altLang="mk-MK" sz="2400" b="1" dirty="0"/>
              <a:t>Measures in “yellow” </a:t>
            </a:r>
            <a:r>
              <a:rPr lang="en-US" altLang="mk-MK" sz="2400" b="1" dirty="0" smtClean="0"/>
              <a:t>regions</a:t>
            </a:r>
            <a:br>
              <a:rPr lang="en-US" altLang="mk-MK" sz="2400" b="1" dirty="0" smtClean="0"/>
            </a:br>
            <a:r>
              <a:rPr lang="en-US" altLang="mk-MK" sz="2400" b="1" dirty="0" smtClean="0"/>
              <a:t>combination of test and slaughter strategy/vaccination</a:t>
            </a:r>
            <a:endParaRPr lang="mk-M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708920"/>
            <a:ext cx="6786610" cy="4000528"/>
          </a:xfrm>
        </p:spPr>
        <p:txBody>
          <a:bodyPr/>
          <a:lstStyle/>
          <a:p>
            <a:pPr fontAlgn="t"/>
            <a:r>
              <a:rPr lang="en-US" altLang="mk-MK" sz="1800" b="1" dirty="0"/>
              <a:t>Vaccination of replacement </a:t>
            </a:r>
          </a:p>
          <a:p>
            <a:pPr fontAlgn="t"/>
            <a:r>
              <a:rPr lang="en-US" altLang="mk-MK" sz="1800" b="1" dirty="0">
                <a:solidFill>
                  <a:srgbClr val="FF0000"/>
                </a:solidFill>
              </a:rPr>
              <a:t>Vaccination of replacement animals 3-6 months old</a:t>
            </a:r>
          </a:p>
          <a:p>
            <a:pPr fontAlgn="t"/>
            <a:r>
              <a:rPr lang="en-US" altLang="mk-MK" sz="1800" dirty="0"/>
              <a:t>Vaccinated animals are tagged with special ear tags</a:t>
            </a:r>
          </a:p>
          <a:p>
            <a:pPr fontAlgn="t"/>
            <a:r>
              <a:rPr lang="en-US" altLang="mk-MK" sz="1800" dirty="0"/>
              <a:t>Movement of vaccinated animals is banned four weeks after vaccination</a:t>
            </a:r>
          </a:p>
          <a:p>
            <a:pPr fontAlgn="t"/>
            <a:r>
              <a:rPr lang="en-US" altLang="mk-MK" sz="1800" dirty="0"/>
              <a:t>Slaughter of vaccinated animals is allowed three months after vaccination</a:t>
            </a:r>
          </a:p>
          <a:p>
            <a:pPr fontAlgn="t"/>
            <a:r>
              <a:rPr lang="en-US" altLang="mk-MK" sz="1800" dirty="0"/>
              <a:t>Vaccination of older sheep and goats is forbidden</a:t>
            </a:r>
          </a:p>
          <a:p>
            <a:pPr fontAlgn="t"/>
            <a:r>
              <a:rPr lang="en-US" altLang="mk-MK" sz="1800" dirty="0"/>
              <a:t>Testing of sheep and goats older than 6 months</a:t>
            </a:r>
          </a:p>
          <a:p>
            <a:r>
              <a:rPr lang="en-US" altLang="mk-MK" sz="1800" dirty="0"/>
              <a:t>This approach for at least five years</a:t>
            </a:r>
            <a:endParaRPr lang="mk-MK" altLang="mk-MK" sz="1800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3744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mk-MK" sz="3600" b="1" dirty="0"/>
              <a:t>Diagnostic tests 2010</a:t>
            </a:r>
            <a:endParaRPr lang="mk-M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6786610" cy="396044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Identification of the agent </a:t>
            </a:r>
          </a:p>
          <a:p>
            <a:pPr>
              <a:defRPr/>
            </a:pPr>
            <a:r>
              <a:rPr lang="en-US" sz="2000" dirty="0"/>
              <a:t>There are no specifically developed serological tests for detecting infection with </a:t>
            </a:r>
            <a:r>
              <a:rPr lang="en-US" sz="2000" i="1" dirty="0" err="1"/>
              <a:t>Brucella</a:t>
            </a:r>
            <a:r>
              <a:rPr lang="en-US" sz="2000" i="1" dirty="0"/>
              <a:t> </a:t>
            </a:r>
            <a:r>
              <a:rPr lang="en-US" sz="2000" i="1" dirty="0" err="1"/>
              <a:t>melitensis</a:t>
            </a:r>
            <a:r>
              <a:rPr lang="en-US" sz="2000" i="1" dirty="0"/>
              <a:t> </a:t>
            </a:r>
            <a:r>
              <a:rPr lang="en-US" sz="2000" dirty="0"/>
              <a:t>in sheep and goats </a:t>
            </a:r>
          </a:p>
          <a:p>
            <a:pPr lvl="1">
              <a:defRPr/>
            </a:pPr>
            <a:r>
              <a:rPr lang="en-US" sz="2000" dirty="0"/>
              <a:t>BBAT (RBPT)</a:t>
            </a:r>
          </a:p>
          <a:p>
            <a:pPr lvl="1">
              <a:defRPr/>
            </a:pPr>
            <a:r>
              <a:rPr lang="en-US" sz="2000" dirty="0"/>
              <a:t>CFT</a:t>
            </a:r>
          </a:p>
          <a:p>
            <a:pPr lvl="1">
              <a:defRPr/>
            </a:pPr>
            <a:r>
              <a:rPr lang="en-US" sz="2000" dirty="0">
                <a:solidFill>
                  <a:srgbClr val="FF0000"/>
                </a:solidFill>
              </a:rPr>
              <a:t>AGID tests (differentiation between vaccinated and infected </a:t>
            </a:r>
            <a:r>
              <a:rPr lang="en-US" sz="2000" dirty="0" smtClean="0">
                <a:solidFill>
                  <a:srgbClr val="FF0000"/>
                </a:solidFill>
              </a:rPr>
              <a:t>animals)</a:t>
            </a:r>
          </a:p>
          <a:p>
            <a:pPr lvl="1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ZONE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VACCINATION OF YOUNG REPLACEMENT ANIMALS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Serological testing of animals older than 18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months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Vaccine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induced serological response shouldn’t be detectable 12 months post vaccination</a:t>
            </a:r>
          </a:p>
          <a:p>
            <a:pPr lvl="1"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8995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b="1" dirty="0"/>
              <a:t>Expected results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6786610" cy="3374116"/>
          </a:xfrm>
        </p:spPr>
        <p:txBody>
          <a:bodyPr/>
          <a:lstStyle/>
          <a:p>
            <a:r>
              <a:rPr lang="en-US" altLang="mk-MK" sz="2400" dirty="0"/>
              <a:t>Reduce the further spreading of the disease</a:t>
            </a:r>
            <a:endParaRPr lang="mk-MK" altLang="mk-MK" sz="2400" dirty="0"/>
          </a:p>
          <a:p>
            <a:r>
              <a:rPr lang="en-US" altLang="mk-MK" sz="2400" dirty="0"/>
              <a:t>Decrease the absolute number of positive animals</a:t>
            </a:r>
            <a:endParaRPr lang="mk-MK" altLang="mk-MK" sz="2400" dirty="0"/>
          </a:p>
          <a:p>
            <a:r>
              <a:rPr lang="en-US" altLang="mk-MK" sz="2400" dirty="0"/>
              <a:t>Decrease the number of positive humans</a:t>
            </a:r>
          </a:p>
          <a:p>
            <a:r>
              <a:rPr lang="en-US" altLang="mk-MK" sz="2400" dirty="0"/>
              <a:t>Decrease financial resources required for control of the </a:t>
            </a:r>
            <a:r>
              <a:rPr lang="en-US" altLang="mk-MK" sz="2400" dirty="0" smtClean="0"/>
              <a:t>disease</a:t>
            </a:r>
          </a:p>
          <a:p>
            <a:pPr marL="0" indent="0">
              <a:buNone/>
            </a:pPr>
            <a:endParaRPr lang="mk-MK" altLang="mk-MK" sz="2400" dirty="0"/>
          </a:p>
          <a:p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809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sz="3200" b="1" dirty="0"/>
              <a:t>Brucellosis control &gt; </a:t>
            </a:r>
            <a:r>
              <a:rPr lang="en-US" altLang="mk-MK" sz="3200" b="1" dirty="0" smtClean="0"/>
              <a:t>2008-2014</a:t>
            </a:r>
            <a:endParaRPr lang="mk-MK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7278826"/>
              </p:ext>
            </p:extLst>
          </p:nvPr>
        </p:nvGraphicFramePr>
        <p:xfrm>
          <a:off x="899592" y="2204864"/>
          <a:ext cx="6684963" cy="376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069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sz="3200" b="1" dirty="0"/>
              <a:t>Brucellosis control 2008-2014</a:t>
            </a:r>
            <a:endParaRPr lang="mk-MK" sz="3200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5761830"/>
              </p:ext>
            </p:extLst>
          </p:nvPr>
        </p:nvGraphicFramePr>
        <p:xfrm>
          <a:off x="628579" y="2193925"/>
          <a:ext cx="7471813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706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b="1" dirty="0"/>
              <a:t>Brucellosis control &gt; 2008</a:t>
            </a:r>
            <a:endParaRPr lang="mk-MK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9637164"/>
              </p:ext>
            </p:extLst>
          </p:nvPr>
        </p:nvGraphicFramePr>
        <p:xfrm>
          <a:off x="571500" y="2143125"/>
          <a:ext cx="7384876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151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sz="3200" b="1" dirty="0"/>
              <a:t>Brucellosis control-Number of infected people</a:t>
            </a:r>
            <a:endParaRPr lang="mk-MK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6798432"/>
              </p:ext>
            </p:extLst>
          </p:nvPr>
        </p:nvGraphicFramePr>
        <p:xfrm>
          <a:off x="571500" y="2143125"/>
          <a:ext cx="6786563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078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sz="3200" b="1" dirty="0" smtClean="0"/>
              <a:t>Conclusions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6786610" cy="4000528"/>
          </a:xfrm>
        </p:spPr>
        <p:txBody>
          <a:bodyPr/>
          <a:lstStyle/>
          <a:p>
            <a:r>
              <a:rPr lang="en-US" altLang="mk-MK" sz="2400" dirty="0"/>
              <a:t>New strategy have limited success in decreasing of the number of positive flocks</a:t>
            </a:r>
          </a:p>
          <a:p>
            <a:r>
              <a:rPr lang="en-US" altLang="mk-MK" sz="2400" dirty="0"/>
              <a:t>There is improvement of within flock control</a:t>
            </a:r>
          </a:p>
          <a:p>
            <a:r>
              <a:rPr lang="en-US" altLang="mk-MK" sz="2400" dirty="0"/>
              <a:t>Number of positive humans is </a:t>
            </a:r>
            <a:r>
              <a:rPr lang="en-US" altLang="mk-MK" sz="2400" dirty="0" smtClean="0"/>
              <a:t>dramatically </a:t>
            </a:r>
            <a:r>
              <a:rPr lang="en-US" altLang="mk-MK" sz="2400" dirty="0"/>
              <a:t>decreased</a:t>
            </a:r>
          </a:p>
          <a:p>
            <a:r>
              <a:rPr lang="en-US" altLang="mk-MK" sz="2400" dirty="0"/>
              <a:t>There are savings of financial resources for compensation</a:t>
            </a:r>
          </a:p>
          <a:p>
            <a:r>
              <a:rPr lang="en-US" altLang="mk-MK" sz="2400" dirty="0"/>
              <a:t>Further improvement of the national strategy</a:t>
            </a:r>
            <a:endParaRPr lang="mk-MK" altLang="mk-MK" sz="2400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3771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56792"/>
            <a:ext cx="6786610" cy="4586852"/>
          </a:xfrm>
        </p:spPr>
        <p:txBody>
          <a:bodyPr/>
          <a:lstStyle/>
          <a:p>
            <a:pPr algn="just">
              <a:buNone/>
            </a:pPr>
            <a:r>
              <a:rPr lang="en-US" altLang="mk-MK" sz="2800" dirty="0"/>
              <a:t>FVA is a Competent authority for</a:t>
            </a:r>
            <a:r>
              <a:rPr lang="mk-MK" altLang="mk-MK" sz="2800" dirty="0"/>
              <a:t>:</a:t>
            </a:r>
            <a:r>
              <a:rPr lang="en-US" altLang="mk-MK" sz="2800" dirty="0"/>
              <a:t> </a:t>
            </a:r>
            <a:endParaRPr lang="en-US" altLang="mk-MK" sz="1800" dirty="0"/>
          </a:p>
          <a:p>
            <a:pPr algn="just"/>
            <a:r>
              <a:rPr lang="en-US" altLang="mk-MK" sz="1800" dirty="0"/>
              <a:t>activities related to food and feed safety and control of the quality of food with exception to primary production of plant origin</a:t>
            </a:r>
            <a:r>
              <a:rPr lang="mk-MK" altLang="mk-MK" sz="1800" dirty="0"/>
              <a:t>;</a:t>
            </a:r>
            <a:r>
              <a:rPr lang="en-US" altLang="mk-MK" sz="1800" dirty="0"/>
              <a:t> </a:t>
            </a:r>
          </a:p>
          <a:p>
            <a:pPr algn="just"/>
            <a:r>
              <a:rPr lang="en-US" altLang="mk-MK" sz="1800" dirty="0"/>
              <a:t>veterinary activities related to animal health and principles and procedures for implementation of activities related to the protection of people and animals against diseases which are transmitted by animals.</a:t>
            </a:r>
          </a:p>
          <a:p>
            <a:pPr algn="just"/>
            <a:r>
              <a:rPr lang="en-US" altLang="mk-MK" sz="1800" dirty="0"/>
              <a:t>identification and registration of animals</a:t>
            </a:r>
            <a:r>
              <a:rPr lang="mk-MK" altLang="mk-MK" sz="1800" dirty="0"/>
              <a:t>;</a:t>
            </a:r>
            <a:r>
              <a:rPr lang="en-US" altLang="mk-MK" sz="1800" dirty="0"/>
              <a:t>  </a:t>
            </a:r>
          </a:p>
          <a:p>
            <a:pPr algn="just"/>
            <a:r>
              <a:rPr lang="en-US" altLang="mk-MK" sz="1800" dirty="0"/>
              <a:t>protection and welfare of animals;</a:t>
            </a:r>
          </a:p>
          <a:p>
            <a:pPr algn="just"/>
            <a:r>
              <a:rPr lang="en-US" altLang="mk-MK" sz="1800" dirty="0"/>
              <a:t>animal by-products;</a:t>
            </a:r>
          </a:p>
          <a:p>
            <a:pPr algn="just"/>
            <a:r>
              <a:rPr lang="en-US" altLang="mk-MK" sz="1800" dirty="0"/>
              <a:t>veterinary medicinal products</a:t>
            </a:r>
            <a:r>
              <a:rPr lang="mk-MK" altLang="mk-MK" sz="1800" dirty="0"/>
              <a:t>;</a:t>
            </a:r>
            <a:endParaRPr lang="en-US" altLang="mk-MK" sz="1800" dirty="0"/>
          </a:p>
          <a:p>
            <a:pPr algn="just"/>
            <a:r>
              <a:rPr lang="en-US" altLang="mk-MK" sz="1800" dirty="0"/>
              <a:t>other activities significant for the veterinary health, food and feed safety</a:t>
            </a:r>
            <a:r>
              <a:rPr lang="mk-MK" altLang="mk-MK" sz="1800" dirty="0"/>
              <a:t>.</a:t>
            </a:r>
            <a:endParaRPr lang="mk-MK" sz="1800" dirty="0"/>
          </a:p>
          <a:p>
            <a:endParaRPr lang="mk-MK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Rectangle 4"/>
          <p:cNvSpPr/>
          <p:nvPr/>
        </p:nvSpPr>
        <p:spPr>
          <a:xfrm>
            <a:off x="1331640" y="3429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en-US" altLang="mk-MK" sz="1600" dirty="0">
                <a:latin typeface="Calibri" pitchFamily="34" charset="0"/>
              </a:rPr>
              <a:t>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27214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sz="2800" b="1" dirty="0"/>
              <a:t>Amended </a:t>
            </a:r>
            <a:r>
              <a:rPr lang="en-US" altLang="mk-MK" sz="2800" b="1" dirty="0" smtClean="0"/>
              <a:t>strategy for Brucellosis in sheep and goat </a:t>
            </a:r>
            <a:r>
              <a:rPr lang="en-US" altLang="mk-MK" sz="2800" b="1" dirty="0"/>
              <a:t>in 2010 and 2014</a:t>
            </a:r>
            <a:endParaRPr lang="mk-M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6786610" cy="4000528"/>
          </a:xfrm>
        </p:spPr>
        <p:txBody>
          <a:bodyPr/>
          <a:lstStyle/>
          <a:p>
            <a:pPr algn="just"/>
            <a:r>
              <a:rPr lang="en-US" altLang="mk-MK" sz="2400" dirty="0"/>
              <a:t>In 2010 additional 3 regions with mass vaccination (Skopje, Tetovo and </a:t>
            </a:r>
            <a:r>
              <a:rPr lang="en-US" altLang="mk-MK" sz="2400" dirty="0" err="1"/>
              <a:t>Gostivar</a:t>
            </a:r>
            <a:r>
              <a:rPr lang="en-US" altLang="mk-MK" sz="2400" dirty="0"/>
              <a:t>) Mass vaccination in epidemiological units based on risk analysis cluster of villages, one village, cluster of flocks or single flocks</a:t>
            </a:r>
          </a:p>
          <a:p>
            <a:pPr algn="just"/>
            <a:r>
              <a:rPr lang="en-US" sz="2400" dirty="0"/>
              <a:t>During July 2014 amending the program for control and eradication of Brucellosis in sheep and goats (main change is to </a:t>
            </a:r>
            <a:r>
              <a:rPr lang="en-US" sz="2400" dirty="0">
                <a:solidFill>
                  <a:srgbClr val="FF0000"/>
                </a:solidFill>
              </a:rPr>
              <a:t>facilitate</a:t>
            </a:r>
            <a:r>
              <a:rPr lang="en-US" sz="2400" dirty="0"/>
              <a:t> the movement of animals between certain </a:t>
            </a:r>
            <a:r>
              <a:rPr lang="en-US" sz="2400" dirty="0" err="1"/>
              <a:t>Epizootiological</a:t>
            </a:r>
            <a:r>
              <a:rPr lang="en-US" sz="2400" dirty="0"/>
              <a:t> units)</a:t>
            </a:r>
            <a:endParaRPr lang="en-US" altLang="mk-MK" sz="2400" dirty="0"/>
          </a:p>
          <a:p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7755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Bovine </a:t>
            </a:r>
            <a:r>
              <a:rPr lang="fr-FR" sz="3200" dirty="0" err="1"/>
              <a:t>Brucellosis</a:t>
            </a:r>
            <a:r>
              <a:rPr lang="fr-FR" sz="3200" dirty="0"/>
              <a:t> and </a:t>
            </a:r>
            <a:r>
              <a:rPr lang="fr-FR" sz="3200" dirty="0" err="1"/>
              <a:t>Tuberculosis</a:t>
            </a:r>
            <a:r>
              <a:rPr lang="fr-FR" sz="3200" dirty="0"/>
              <a:t> 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Regular </a:t>
            </a:r>
            <a:r>
              <a:rPr lang="fr-FR" sz="2000" dirty="0" err="1"/>
              <a:t>annual</a:t>
            </a:r>
            <a:r>
              <a:rPr lang="fr-FR" sz="2000" dirty="0"/>
              <a:t> diagnostic tests </a:t>
            </a:r>
            <a:r>
              <a:rPr lang="fr-FR" sz="2000" dirty="0" smtClean="0"/>
              <a:t>for</a:t>
            </a:r>
          </a:p>
          <a:p>
            <a:pPr lvl="1"/>
            <a:r>
              <a:rPr lang="fr-FR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Bovine </a:t>
            </a:r>
            <a:r>
              <a:rPr lang="fr-FR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Brucellosis</a:t>
            </a:r>
            <a:r>
              <a:rPr lang="fr-F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fr-FR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</a:t>
            </a:r>
            <a:r>
              <a:rPr lang="fr-FR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all </a:t>
            </a:r>
            <a:r>
              <a:rPr lang="fr-FR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</a:t>
            </a:r>
            <a:r>
              <a:rPr lang="fr-FR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</a:t>
            </a:r>
            <a:r>
              <a:rPr lang="fr-FR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fr-FR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</a:t>
            </a:r>
            <a:r>
              <a:rPr lang="fr-FR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</a:t>
            </a:r>
            <a:r>
              <a:rPr lang="fr-FR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endParaRPr lang="fr-FR" sz="16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sz="1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Tuberculosis</a:t>
            </a:r>
            <a:r>
              <a:rPr lang="fr-FR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fr-FR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</a:t>
            </a:r>
            <a:r>
              <a:rPr lang="fr-F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</a:t>
            </a:r>
            <a:r>
              <a:rPr lang="fr-FR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fr-FR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</a:t>
            </a:r>
            <a:r>
              <a:rPr lang="fr-FR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weeks</a:t>
            </a:r>
            <a:r>
              <a:rPr lang="fr-F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/>
              <a:t>with</a:t>
            </a:r>
            <a:r>
              <a:rPr lang="fr-FR" sz="1600" dirty="0"/>
              <a:t> single </a:t>
            </a:r>
            <a:r>
              <a:rPr lang="fr-FR" sz="1600" dirty="0" err="1"/>
              <a:t>tuberculin</a:t>
            </a:r>
            <a:r>
              <a:rPr lang="fr-FR" sz="1600" dirty="0"/>
              <a:t> test, </a:t>
            </a:r>
            <a:r>
              <a:rPr lang="fr-FR" sz="1600" dirty="0" err="1"/>
              <a:t>retest</a:t>
            </a:r>
            <a:r>
              <a:rPr lang="fr-FR" sz="1600" dirty="0"/>
              <a:t> of all positive </a:t>
            </a:r>
            <a:r>
              <a:rPr lang="fr-FR" sz="1600" dirty="0" err="1"/>
              <a:t>herds</a:t>
            </a:r>
            <a:r>
              <a:rPr lang="fr-FR" sz="1600" dirty="0"/>
              <a:t> </a:t>
            </a:r>
            <a:r>
              <a:rPr lang="fr-FR" sz="1600" dirty="0" err="1"/>
              <a:t>continuously</a:t>
            </a:r>
            <a:r>
              <a:rPr lang="fr-FR" sz="1600" dirty="0"/>
              <a:t> </a:t>
            </a:r>
            <a:r>
              <a:rPr lang="fr-FR" sz="1600" dirty="0" err="1"/>
              <a:t>performed</a:t>
            </a:r>
            <a:r>
              <a:rPr lang="fr-FR" sz="1600" dirty="0"/>
              <a:t> </a:t>
            </a:r>
            <a:r>
              <a:rPr lang="fr-FR" sz="1600" dirty="0" err="1"/>
              <a:t>during</a:t>
            </a:r>
            <a:r>
              <a:rPr lang="fr-FR" sz="1600" dirty="0"/>
              <a:t> the </a:t>
            </a:r>
            <a:r>
              <a:rPr lang="fr-FR" sz="1600" dirty="0" err="1"/>
              <a:t>year</a:t>
            </a:r>
            <a:r>
              <a:rPr lang="fr-FR" sz="1600" dirty="0" smtClean="0"/>
              <a:t>. </a:t>
            </a:r>
            <a:r>
              <a:rPr lang="en-US" sz="1600" dirty="0"/>
              <a:t>Private </a:t>
            </a:r>
            <a:r>
              <a:rPr lang="sr-Latn-RS" sz="1600" dirty="0"/>
              <a:t>Veterinar</a:t>
            </a:r>
            <a:r>
              <a:rPr lang="en-US" sz="1600" dirty="0"/>
              <a:t>y station- </a:t>
            </a:r>
            <a:r>
              <a:rPr lang="en-US" sz="1600" dirty="0" err="1"/>
              <a:t>itradermal</a:t>
            </a:r>
            <a:r>
              <a:rPr lang="en-US" sz="1600" dirty="0"/>
              <a:t> test bovine tuberculin</a:t>
            </a:r>
            <a:r>
              <a:rPr lang="en-US" sz="1600" dirty="0" smtClean="0"/>
              <a:t>. Faculty </a:t>
            </a:r>
            <a:r>
              <a:rPr lang="en-US" sz="1600" dirty="0"/>
              <a:t>of veterinary medicine- responsible for comparative intradermal test with avian and bovine tuberculin after at least 6 </a:t>
            </a:r>
            <a:r>
              <a:rPr lang="en-US" sz="1600" dirty="0" smtClean="0"/>
              <a:t>weeks.</a:t>
            </a:r>
            <a:endParaRPr lang="fr-FR" sz="1600" dirty="0" smtClean="0"/>
          </a:p>
          <a:p>
            <a:r>
              <a:rPr lang="fr-FR" sz="2000" dirty="0" err="1" smtClean="0"/>
              <a:t>Samples</a:t>
            </a:r>
            <a:r>
              <a:rPr lang="fr-FR" sz="2000" dirty="0" smtClean="0"/>
              <a:t> </a:t>
            </a:r>
            <a:r>
              <a:rPr lang="fr-FR" sz="2000" dirty="0"/>
              <a:t>for </a:t>
            </a:r>
            <a:r>
              <a:rPr lang="fr-FR" sz="2000" dirty="0" err="1"/>
              <a:t>bacteriological</a:t>
            </a:r>
            <a:r>
              <a:rPr lang="fr-FR" sz="2000" dirty="0"/>
              <a:t> </a:t>
            </a:r>
            <a:r>
              <a:rPr lang="fr-FR" sz="2000" dirty="0" err="1"/>
              <a:t>examination</a:t>
            </a:r>
            <a:r>
              <a:rPr lang="fr-FR" sz="2000" dirty="0"/>
              <a:t> are </a:t>
            </a:r>
            <a:r>
              <a:rPr lang="fr-FR" sz="2000" dirty="0" err="1"/>
              <a:t>taken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slaughtered</a:t>
            </a:r>
            <a:r>
              <a:rPr lang="fr-FR" sz="2000" dirty="0"/>
              <a:t> </a:t>
            </a:r>
            <a:r>
              <a:rPr lang="fr-FR" sz="2000" dirty="0" err="1"/>
              <a:t>animals</a:t>
            </a:r>
            <a:r>
              <a:rPr lang="fr-FR" sz="2000" dirty="0"/>
              <a:t>. </a:t>
            </a:r>
            <a:endParaRPr lang="fr-FR" sz="2000" dirty="0" smtClean="0"/>
          </a:p>
          <a:p>
            <a:r>
              <a:rPr lang="fr-FR" sz="2000" dirty="0" smtClean="0"/>
              <a:t>All </a:t>
            </a:r>
            <a:r>
              <a:rPr lang="fr-FR" sz="2000" dirty="0" err="1"/>
              <a:t>animals</a:t>
            </a:r>
            <a:r>
              <a:rPr lang="fr-FR" sz="2000" dirty="0"/>
              <a:t> </a:t>
            </a:r>
            <a:r>
              <a:rPr lang="fr-FR" sz="2000" dirty="0" err="1"/>
              <a:t>which</a:t>
            </a:r>
            <a:r>
              <a:rPr lang="fr-FR" sz="2000" dirty="0"/>
              <a:t> are </a:t>
            </a:r>
            <a:r>
              <a:rPr lang="fr-FR" sz="2000" dirty="0" err="1"/>
              <a:t>find</a:t>
            </a:r>
            <a:r>
              <a:rPr lang="fr-FR" sz="2000" dirty="0"/>
              <a:t> positive are </a:t>
            </a:r>
            <a:r>
              <a:rPr lang="fr-FR" sz="2000" dirty="0" err="1"/>
              <a:t>slaughtered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reimbursement</a:t>
            </a:r>
            <a:r>
              <a:rPr lang="fr-FR" sz="2000" dirty="0"/>
              <a:t> of the </a:t>
            </a:r>
            <a:r>
              <a:rPr lang="fr-FR" sz="2000" dirty="0" err="1"/>
              <a:t>losses</a:t>
            </a:r>
            <a:r>
              <a:rPr lang="fr-FR" sz="2000" dirty="0"/>
              <a:t> to the </a:t>
            </a:r>
            <a:r>
              <a:rPr lang="fr-FR" sz="2000" dirty="0" err="1"/>
              <a:t>owner</a:t>
            </a:r>
            <a:r>
              <a:rPr lang="fr-FR" sz="2000" dirty="0"/>
              <a:t>. </a:t>
            </a:r>
            <a:endParaRPr lang="mk-MK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6727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Bovine Brucellosis</a:t>
            </a:r>
            <a:endParaRPr lang="mk-MK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6303936"/>
              </p:ext>
            </p:extLst>
          </p:nvPr>
        </p:nvGraphicFramePr>
        <p:xfrm>
          <a:off x="755576" y="2420888"/>
          <a:ext cx="7200800" cy="241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131"/>
                <a:gridCol w="2008900"/>
                <a:gridCol w="1609136"/>
                <a:gridCol w="1533551"/>
                <a:gridCol w="1258082"/>
              </a:tblGrid>
              <a:tr h="5580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 err="1">
                          <a:effectLst/>
                          <a:latin typeface="+mn-lt"/>
                        </a:rPr>
                        <a:t>Year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 err="1">
                          <a:effectLst/>
                          <a:latin typeface="+mn-lt"/>
                        </a:rPr>
                        <a:t>No</a:t>
                      </a:r>
                      <a:r>
                        <a:rPr lang="mk-MK" sz="1400" dirty="0">
                          <a:effectLst/>
                          <a:latin typeface="+mn-lt"/>
                        </a:rPr>
                        <a:t>. </a:t>
                      </a:r>
                      <a:r>
                        <a:rPr lang="mk-MK" sz="1400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mk-MK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mk-MK" sz="1400" dirty="0" err="1">
                          <a:effectLst/>
                          <a:latin typeface="+mn-lt"/>
                        </a:rPr>
                        <a:t>tested</a:t>
                      </a:r>
                      <a:r>
                        <a:rPr lang="mk-MK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mk-MK" sz="1400" dirty="0" err="1" smtClean="0">
                          <a:effectLst/>
                          <a:latin typeface="+mn-lt"/>
                        </a:rPr>
                        <a:t>anima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l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+mn-lt"/>
                        </a:rPr>
                        <a:t>No. of positive animals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 err="1" smtClean="0">
                          <a:effectLst/>
                          <a:latin typeface="+mn-lt"/>
                        </a:rPr>
                        <a:t>No</a:t>
                      </a:r>
                      <a:r>
                        <a:rPr lang="mk-MK" sz="1400" dirty="0">
                          <a:effectLst/>
                          <a:latin typeface="+mn-lt"/>
                        </a:rPr>
                        <a:t>. </a:t>
                      </a:r>
                      <a:r>
                        <a:rPr lang="mk-MK" sz="1400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mk-MK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mk-MK" sz="1400" dirty="0" err="1">
                          <a:effectLst/>
                          <a:latin typeface="+mn-lt"/>
                        </a:rPr>
                        <a:t>tested</a:t>
                      </a:r>
                      <a:r>
                        <a:rPr lang="mk-MK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mk-MK" sz="1400" dirty="0" err="1">
                          <a:effectLst/>
                          <a:latin typeface="+mn-lt"/>
                        </a:rPr>
                        <a:t>herds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 err="1">
                          <a:effectLst/>
                          <a:latin typeface="+mn-lt"/>
                        </a:rPr>
                        <a:t>No</a:t>
                      </a:r>
                      <a:r>
                        <a:rPr lang="mk-MK" sz="1400" dirty="0">
                          <a:effectLst/>
                          <a:latin typeface="+mn-lt"/>
                        </a:rPr>
                        <a:t>. </a:t>
                      </a:r>
                      <a:r>
                        <a:rPr lang="mk-MK" sz="1400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mk-MK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mk-MK" sz="1400" dirty="0" err="1">
                          <a:effectLst/>
                          <a:latin typeface="+mn-lt"/>
                        </a:rPr>
                        <a:t>positive</a:t>
                      </a:r>
                      <a:r>
                        <a:rPr lang="mk-MK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mk-MK" sz="1400" dirty="0" err="1">
                          <a:effectLst/>
                          <a:latin typeface="+mn-lt"/>
                        </a:rPr>
                        <a:t>herds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</a:tr>
              <a:tr h="279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2009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122.285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393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 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 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</a:tr>
              <a:tr h="279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+mn-lt"/>
                        </a:rPr>
                        <a:t>2010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+mn-lt"/>
                        </a:rPr>
                        <a:t>168.682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663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4.349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+mn-lt"/>
                        </a:rPr>
                        <a:t>78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</a:tr>
              <a:tr h="279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+mn-lt"/>
                        </a:rPr>
                        <a:t>2011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+mn-lt"/>
                        </a:rPr>
                        <a:t>147.615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+mn-lt"/>
                        </a:rPr>
                        <a:t>225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4.307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66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 anchor="b"/>
                </a:tc>
              </a:tr>
              <a:tr h="279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 smtClean="0">
                          <a:effectLst/>
                          <a:latin typeface="+mn-lt"/>
                        </a:rPr>
                        <a:t>2012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+mn-lt"/>
                        </a:rPr>
                        <a:t>144.619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+mn-lt"/>
                        </a:rPr>
                        <a:t>416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4.511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+mn-lt"/>
                        </a:rPr>
                        <a:t>64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</a:tr>
              <a:tr h="279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2013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144.629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344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25.092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46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</a:tr>
              <a:tr h="279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+mn-lt"/>
                        </a:rPr>
                        <a:t>2014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162.582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504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24.655</a:t>
                      </a:r>
                      <a:endParaRPr lang="mk-MK" sz="140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  <a:tc>
                  <a:txBody>
                    <a:bodyPr/>
                    <a:lstStyle/>
                    <a:p>
                      <a:pPr marL="1206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125</a:t>
                      </a:r>
                      <a:endParaRPr lang="mk-MK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7665" marR="676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50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7500990" cy="1003552"/>
          </a:xfrm>
        </p:spPr>
        <p:txBody>
          <a:bodyPr/>
          <a:lstStyle/>
          <a:p>
            <a:r>
              <a:rPr lang="en-US" sz="2400" dirty="0" smtClean="0"/>
              <a:t>The animal diseases status </a:t>
            </a:r>
            <a:r>
              <a:rPr lang="en-US" sz="2400" dirty="0"/>
              <a:t>in </a:t>
            </a:r>
            <a:r>
              <a:rPr lang="en-US" sz="2400" dirty="0" smtClean="0"/>
              <a:t>Republic of Macedonia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Zoonoses</a:t>
            </a:r>
            <a:r>
              <a:rPr lang="en-US" sz="2400" dirty="0" smtClean="0"/>
              <a:t>)</a:t>
            </a:r>
            <a:endParaRPr lang="mk-MK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2524925"/>
              </p:ext>
            </p:extLst>
          </p:nvPr>
        </p:nvGraphicFramePr>
        <p:xfrm>
          <a:off x="1691680" y="2708920"/>
          <a:ext cx="5112568" cy="3001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8021"/>
                <a:gridCol w="1764547"/>
              </a:tblGrid>
              <a:tr h="4608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mk-MK" sz="1600" kern="0" dirty="0" err="1">
                          <a:effectLst/>
                        </a:rPr>
                        <a:t>Disease</a:t>
                      </a:r>
                      <a:endParaRPr lang="mk-MK" sz="16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Y</a:t>
                      </a:r>
                      <a:r>
                        <a:rPr lang="mk-MK" sz="1600" kern="0" dirty="0" err="1">
                          <a:effectLst/>
                        </a:rPr>
                        <a:t>ear</a:t>
                      </a:r>
                      <a:r>
                        <a:rPr lang="mk-MK" sz="1600" kern="0" dirty="0">
                          <a:effectLst/>
                        </a:rPr>
                        <a:t> </a:t>
                      </a:r>
                      <a:r>
                        <a:rPr lang="mk-MK" sz="1600" kern="0" dirty="0" err="1">
                          <a:effectLst/>
                        </a:rPr>
                        <a:t>of</a:t>
                      </a:r>
                      <a:r>
                        <a:rPr lang="mk-MK" sz="1600" kern="0" dirty="0">
                          <a:effectLst/>
                        </a:rPr>
                        <a:t> </a:t>
                      </a:r>
                      <a:r>
                        <a:rPr lang="mk-MK" sz="1600" kern="0" dirty="0" err="1">
                          <a:effectLst/>
                        </a:rPr>
                        <a:t>last</a:t>
                      </a:r>
                      <a:r>
                        <a:rPr lang="mk-MK" sz="1600" kern="0" dirty="0">
                          <a:effectLst/>
                        </a:rPr>
                        <a:t> </a:t>
                      </a:r>
                      <a:r>
                        <a:rPr lang="mk-MK" sz="1600" kern="0" dirty="0" err="1">
                          <a:effectLst/>
                        </a:rPr>
                        <a:t>occurrence</a:t>
                      </a:r>
                      <a:endParaRPr lang="mk-MK" sz="16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62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Brucellosis </a:t>
                      </a:r>
                      <a:r>
                        <a:rPr lang="en-US" sz="1600" kern="0" dirty="0">
                          <a:effectLst/>
                        </a:rPr>
                        <a:t>in sheep and goats</a:t>
                      </a:r>
                      <a:endParaRPr lang="mk-MK" sz="16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2014</a:t>
                      </a:r>
                      <a:endParaRPr lang="mk-MK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62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Brucellosis in cattle</a:t>
                      </a:r>
                      <a:endParaRPr lang="mk-MK" sz="16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2014</a:t>
                      </a:r>
                      <a:endParaRPr lang="mk-MK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62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mk-MK" sz="1600" kern="0" dirty="0" err="1">
                          <a:effectLst/>
                        </a:rPr>
                        <a:t>Q-fever</a:t>
                      </a:r>
                      <a:r>
                        <a:rPr lang="mk-MK" sz="1600" kern="0" dirty="0">
                          <a:effectLst/>
                        </a:rPr>
                        <a:t> (</a:t>
                      </a:r>
                      <a:r>
                        <a:rPr lang="en-US" sz="1600" kern="0" dirty="0">
                          <a:effectLst/>
                        </a:rPr>
                        <a:t>d</a:t>
                      </a:r>
                      <a:r>
                        <a:rPr lang="mk-MK" sz="1600" kern="0" dirty="0" err="1" smtClean="0">
                          <a:effectLst/>
                        </a:rPr>
                        <a:t>omestic</a:t>
                      </a:r>
                      <a:r>
                        <a:rPr lang="en-US" sz="1600" kern="0" dirty="0" smtClean="0">
                          <a:effectLst/>
                        </a:rPr>
                        <a:t> animal</a:t>
                      </a:r>
                      <a:r>
                        <a:rPr lang="mk-MK" sz="1600" kern="0" dirty="0" smtClean="0">
                          <a:effectLst/>
                        </a:rPr>
                        <a:t>)</a:t>
                      </a:r>
                      <a:endParaRPr lang="mk-MK" sz="16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k-MK" sz="1600" b="1" kern="0" dirty="0" smtClean="0">
                          <a:effectLst/>
                        </a:rPr>
                        <a:t>201</a:t>
                      </a:r>
                      <a:r>
                        <a:rPr lang="en-US" sz="1600" b="1" kern="0" dirty="0" smtClean="0">
                          <a:effectLst/>
                        </a:rPr>
                        <a:t>4</a:t>
                      </a:r>
                      <a:endParaRPr lang="mk-MK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229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mk-MK" sz="1600" kern="0" dirty="0" err="1">
                          <a:effectLst/>
                        </a:rPr>
                        <a:t>Rabies</a:t>
                      </a:r>
                      <a:r>
                        <a:rPr lang="mk-MK" sz="1600" kern="0" dirty="0">
                          <a:effectLst/>
                        </a:rPr>
                        <a:t> (</a:t>
                      </a:r>
                      <a:r>
                        <a:rPr lang="en-US" sz="1600" kern="0" dirty="0">
                          <a:effectLst/>
                        </a:rPr>
                        <a:t>d</a:t>
                      </a:r>
                      <a:r>
                        <a:rPr lang="mk-MK" sz="1600" kern="0" dirty="0" err="1">
                          <a:effectLst/>
                        </a:rPr>
                        <a:t>omestic</a:t>
                      </a:r>
                      <a:r>
                        <a:rPr lang="mk-MK" sz="1600" kern="0" dirty="0">
                          <a:effectLst/>
                        </a:rPr>
                        <a:t> </a:t>
                      </a:r>
                      <a:r>
                        <a:rPr lang="mk-MK" sz="1600" kern="0" dirty="0" err="1">
                          <a:effectLst/>
                        </a:rPr>
                        <a:t>and</a:t>
                      </a:r>
                      <a:r>
                        <a:rPr lang="mk-MK" sz="1600" kern="0" dirty="0">
                          <a:effectLst/>
                        </a:rPr>
                        <a:t> </a:t>
                      </a:r>
                      <a:r>
                        <a:rPr lang="en-US" sz="1600" kern="0" dirty="0">
                          <a:effectLst/>
                        </a:rPr>
                        <a:t>w</a:t>
                      </a:r>
                      <a:r>
                        <a:rPr lang="mk-MK" sz="1600" kern="0" dirty="0" err="1" smtClean="0">
                          <a:effectLst/>
                        </a:rPr>
                        <a:t>ild</a:t>
                      </a:r>
                      <a:r>
                        <a:rPr lang="en-US" sz="1600" kern="0" dirty="0" smtClean="0">
                          <a:effectLst/>
                        </a:rPr>
                        <a:t> animal</a:t>
                      </a:r>
                      <a:r>
                        <a:rPr lang="mk-MK" sz="1600" kern="0" dirty="0" smtClean="0">
                          <a:effectLst/>
                        </a:rPr>
                        <a:t>)</a:t>
                      </a:r>
                      <a:endParaRPr lang="mk-MK" sz="16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k-MK" sz="1600" b="1" kern="0" dirty="0">
                          <a:effectLst/>
                        </a:rPr>
                        <a:t>2012</a:t>
                      </a:r>
                      <a:endParaRPr lang="mk-MK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4608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mk-MK" sz="1600" kern="0">
                          <a:effectLst/>
                        </a:rPr>
                        <a:t>Enzootic abortion of ewes (ovine chlamydiosis)</a:t>
                      </a:r>
                      <a:endParaRPr lang="mk-MK" sz="16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k-MK" sz="1600" b="1" kern="0" dirty="0" smtClean="0">
                          <a:effectLst/>
                        </a:rPr>
                        <a:t>201</a:t>
                      </a:r>
                      <a:r>
                        <a:rPr lang="en-US" sz="1600" b="1" kern="0" dirty="0" smtClean="0">
                          <a:effectLst/>
                        </a:rPr>
                        <a:t>3</a:t>
                      </a:r>
                      <a:endParaRPr lang="mk-MK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62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mk-MK" sz="1600" kern="0" dirty="0" err="1">
                          <a:effectLst/>
                        </a:rPr>
                        <a:t>West</a:t>
                      </a:r>
                      <a:r>
                        <a:rPr lang="mk-MK" sz="1600" kern="0" dirty="0">
                          <a:effectLst/>
                        </a:rPr>
                        <a:t> </a:t>
                      </a:r>
                      <a:r>
                        <a:rPr lang="mk-MK" sz="1600" kern="0" dirty="0" err="1">
                          <a:effectLst/>
                        </a:rPr>
                        <a:t>Nile</a:t>
                      </a:r>
                      <a:r>
                        <a:rPr lang="mk-MK" sz="1600" kern="0" dirty="0">
                          <a:effectLst/>
                        </a:rPr>
                        <a:t> </a:t>
                      </a:r>
                      <a:r>
                        <a:rPr lang="mk-MK" sz="1600" kern="0" dirty="0" err="1">
                          <a:effectLst/>
                        </a:rPr>
                        <a:t>fever</a:t>
                      </a:r>
                      <a:r>
                        <a:rPr lang="mk-MK" sz="1600" kern="0" dirty="0">
                          <a:effectLst/>
                        </a:rPr>
                        <a:t> (</a:t>
                      </a:r>
                      <a:r>
                        <a:rPr lang="en-US" sz="1600" kern="0" dirty="0">
                          <a:effectLst/>
                        </a:rPr>
                        <a:t>d</a:t>
                      </a:r>
                      <a:r>
                        <a:rPr lang="mk-MK" sz="1600" kern="0" dirty="0" err="1">
                          <a:effectLst/>
                        </a:rPr>
                        <a:t>omestic</a:t>
                      </a:r>
                      <a:r>
                        <a:rPr lang="mk-MK" sz="1600" kern="0" dirty="0">
                          <a:effectLst/>
                        </a:rPr>
                        <a:t> </a:t>
                      </a:r>
                      <a:r>
                        <a:rPr lang="mk-MK" sz="1600" kern="0" dirty="0" err="1">
                          <a:effectLst/>
                        </a:rPr>
                        <a:t>and</a:t>
                      </a:r>
                      <a:r>
                        <a:rPr lang="mk-MK" sz="1600" kern="0" dirty="0">
                          <a:effectLst/>
                        </a:rPr>
                        <a:t> </a:t>
                      </a:r>
                      <a:r>
                        <a:rPr lang="en-US" sz="1600" kern="0" dirty="0">
                          <a:effectLst/>
                        </a:rPr>
                        <a:t>w</a:t>
                      </a:r>
                      <a:r>
                        <a:rPr lang="mk-MK" sz="1600" kern="0" dirty="0" err="1" smtClean="0">
                          <a:effectLst/>
                        </a:rPr>
                        <a:t>ild</a:t>
                      </a:r>
                      <a:r>
                        <a:rPr lang="en-US" sz="1600" kern="0" dirty="0" smtClean="0">
                          <a:effectLst/>
                        </a:rPr>
                        <a:t> animal</a:t>
                      </a:r>
                      <a:r>
                        <a:rPr lang="mk-MK" sz="1600" kern="0" dirty="0" smtClean="0">
                          <a:effectLst/>
                        </a:rPr>
                        <a:t>)</a:t>
                      </a:r>
                      <a:endParaRPr lang="mk-MK" sz="16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k-MK" sz="1600" b="1" kern="0" dirty="0">
                          <a:effectLst/>
                        </a:rPr>
                        <a:t>2012</a:t>
                      </a:r>
                      <a:endParaRPr lang="mk-MK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62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mk-MK" sz="1600" kern="0" dirty="0" err="1">
                          <a:effectLst/>
                        </a:rPr>
                        <a:t>Anthrax</a:t>
                      </a:r>
                      <a:r>
                        <a:rPr lang="mk-MK" sz="1600" kern="0" dirty="0">
                          <a:effectLst/>
                        </a:rPr>
                        <a:t> (</a:t>
                      </a:r>
                      <a:r>
                        <a:rPr lang="en-US" sz="1600" kern="0" dirty="0">
                          <a:effectLst/>
                        </a:rPr>
                        <a:t>d</a:t>
                      </a:r>
                      <a:r>
                        <a:rPr lang="mk-MK" sz="1600" kern="0" dirty="0" err="1" smtClean="0">
                          <a:effectLst/>
                        </a:rPr>
                        <a:t>omestic</a:t>
                      </a:r>
                      <a:r>
                        <a:rPr lang="en-US" sz="1600" kern="0" dirty="0" smtClean="0">
                          <a:effectLst/>
                        </a:rPr>
                        <a:t> animal</a:t>
                      </a:r>
                      <a:r>
                        <a:rPr lang="mk-MK" sz="1600" kern="0" dirty="0" smtClean="0">
                          <a:effectLst/>
                        </a:rPr>
                        <a:t>)</a:t>
                      </a:r>
                      <a:endParaRPr lang="mk-MK" sz="16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k-MK" sz="1600" b="1" kern="0" dirty="0" smtClean="0">
                          <a:effectLst/>
                        </a:rPr>
                        <a:t>200</a:t>
                      </a:r>
                      <a:r>
                        <a:rPr lang="en-US" sz="1600" b="1" kern="0" dirty="0" smtClean="0">
                          <a:effectLst/>
                        </a:rPr>
                        <a:t>9</a:t>
                      </a:r>
                      <a:endParaRPr lang="mk-MK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7353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7500990" cy="571504"/>
          </a:xfrm>
        </p:spPr>
        <p:txBody>
          <a:bodyPr/>
          <a:lstStyle/>
          <a:p>
            <a:r>
              <a:rPr lang="en-US" altLang="mk-MK" sz="2800" b="1" dirty="0"/>
              <a:t>Gaps and challenges -next </a:t>
            </a:r>
            <a:r>
              <a:rPr lang="en-US" altLang="mk-MK" sz="2800" b="1" dirty="0" smtClean="0"/>
              <a:t>steps 1</a:t>
            </a:r>
            <a:endParaRPr lang="mk-M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6786610" cy="4000528"/>
          </a:xfrm>
        </p:spPr>
        <p:txBody>
          <a:bodyPr/>
          <a:lstStyle/>
          <a:p>
            <a:r>
              <a:rPr lang="en-US" altLang="mk-MK" sz="1800" dirty="0"/>
              <a:t>Revise the achieved results (</a:t>
            </a:r>
            <a:r>
              <a:rPr lang="en-US" altLang="mk-MK" sz="1800" dirty="0" smtClean="0"/>
              <a:t>2015) </a:t>
            </a:r>
            <a:r>
              <a:rPr lang="en-US" altLang="mk-MK" sz="1800" dirty="0"/>
              <a:t>and adopt revised </a:t>
            </a:r>
            <a:r>
              <a:rPr lang="en-US" altLang="mk-MK" sz="1800" dirty="0" smtClean="0"/>
              <a:t>approach for Brucellosis in sheep and goats</a:t>
            </a:r>
            <a:endParaRPr lang="en-US" altLang="mk-MK" sz="1800" dirty="0"/>
          </a:p>
          <a:p>
            <a:r>
              <a:rPr lang="en-US" altLang="mk-MK" sz="1800" dirty="0"/>
              <a:t>Increase the public health efforts</a:t>
            </a:r>
            <a:endParaRPr lang="mk-MK" altLang="mk-MK" sz="1800" dirty="0"/>
          </a:p>
          <a:p>
            <a:r>
              <a:rPr lang="en-US" altLang="mk-MK" sz="1800" dirty="0"/>
              <a:t>Strengthen animal I&amp;R and movement control</a:t>
            </a:r>
          </a:p>
          <a:p>
            <a:r>
              <a:rPr lang="en-US" altLang="mk-MK" sz="1800" dirty="0"/>
              <a:t>Strengthen of the epidemiological investigation and tracing back</a:t>
            </a:r>
          </a:p>
          <a:p>
            <a:r>
              <a:rPr lang="en-US" altLang="mk-MK" sz="1800" dirty="0"/>
              <a:t>Introduce and maintaining of classification of status on flocks (Brucellosis)</a:t>
            </a:r>
          </a:p>
          <a:p>
            <a:r>
              <a:rPr lang="en-US" altLang="mk-MK" sz="1800" dirty="0"/>
              <a:t>Prepare for phase out of Brucellosis vaccination strategy</a:t>
            </a:r>
          </a:p>
          <a:p>
            <a:r>
              <a:rPr lang="en-US" altLang="mk-MK" sz="1800" dirty="0" smtClean="0"/>
              <a:t>Vector </a:t>
            </a:r>
            <a:r>
              <a:rPr lang="en-US" altLang="mk-MK" sz="1800" dirty="0"/>
              <a:t>control</a:t>
            </a:r>
          </a:p>
          <a:p>
            <a:endParaRPr lang="en-US" altLang="mk-MK" sz="2000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42366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sz="3200" b="1" dirty="0"/>
              <a:t>Gaps and challenges -next steps </a:t>
            </a:r>
            <a:r>
              <a:rPr lang="en-US" altLang="mk-MK" sz="3200" b="1" dirty="0" smtClean="0"/>
              <a:t>2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6786610" cy="4000528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/>
              <a:t>New strategy have limited success in controlling the flock </a:t>
            </a:r>
            <a:r>
              <a:rPr lang="en-US" sz="1800" dirty="0" smtClean="0"/>
              <a:t>incidence</a:t>
            </a:r>
          </a:p>
          <a:p>
            <a:r>
              <a:rPr lang="en-US" sz="1800" dirty="0"/>
              <a:t>There is improvement of within flock </a:t>
            </a:r>
            <a:r>
              <a:rPr lang="en-US" sz="1800" dirty="0" smtClean="0"/>
              <a:t>control</a:t>
            </a:r>
            <a:endParaRPr lang="en-US" sz="1800" dirty="0"/>
          </a:p>
          <a:p>
            <a:r>
              <a:rPr lang="en-US" sz="1800" dirty="0" smtClean="0"/>
              <a:t>There </a:t>
            </a:r>
            <a:r>
              <a:rPr lang="en-US" sz="1800" dirty="0"/>
              <a:t>is significant savings of financial </a:t>
            </a:r>
            <a:r>
              <a:rPr lang="en-US" sz="1800" dirty="0" smtClean="0"/>
              <a:t>resources</a:t>
            </a:r>
            <a:endParaRPr lang="en-US" altLang="mk-MK" sz="1800" dirty="0" smtClean="0"/>
          </a:p>
          <a:p>
            <a:r>
              <a:rPr lang="en-US" sz="1800" dirty="0"/>
              <a:t>Improvement of diagnostic regime </a:t>
            </a:r>
          </a:p>
          <a:p>
            <a:pPr lvl="1"/>
            <a:r>
              <a:rPr lang="en-US" sz="1800" dirty="0"/>
              <a:t>approach the EU legislation schedule (</a:t>
            </a:r>
            <a:r>
              <a:rPr lang="en-US" sz="1800" dirty="0" err="1"/>
              <a:t>RB+CFT+bacteriology</a:t>
            </a:r>
            <a:r>
              <a:rPr lang="en-US" sz="1800" dirty="0" smtClean="0"/>
              <a:t>) </a:t>
            </a:r>
          </a:p>
          <a:p>
            <a:pPr lvl="1"/>
            <a:r>
              <a:rPr lang="en-US" sz="1800" dirty="0"/>
              <a:t>more </a:t>
            </a:r>
            <a:r>
              <a:rPr lang="en-US" sz="1800" dirty="0" smtClean="0"/>
              <a:t>in-depth </a:t>
            </a:r>
            <a:r>
              <a:rPr lang="en-US" sz="1800" dirty="0"/>
              <a:t>analysis of the situation and division of the country on more epidemiological units </a:t>
            </a:r>
            <a:r>
              <a:rPr lang="en-US" sz="1800" dirty="0" smtClean="0"/>
              <a:t>(VIS)   </a:t>
            </a:r>
            <a:endParaRPr lang="en-US" altLang="mk-MK" sz="1600" dirty="0"/>
          </a:p>
          <a:p>
            <a:r>
              <a:rPr lang="en-US" altLang="mk-MK" sz="1800" dirty="0"/>
              <a:t>The </a:t>
            </a:r>
            <a:r>
              <a:rPr lang="en-US" altLang="mk-MK" sz="1800" dirty="0" err="1"/>
              <a:t>Programme</a:t>
            </a:r>
            <a:r>
              <a:rPr lang="en-US" altLang="mk-MK" sz="1800" dirty="0"/>
              <a:t> for control and eradication of  Brucellosis </a:t>
            </a:r>
            <a:r>
              <a:rPr lang="en-US" altLang="mk-MK" sz="1800" dirty="0" smtClean="0"/>
              <a:t> </a:t>
            </a:r>
            <a:r>
              <a:rPr lang="en-US" altLang="mk-MK" sz="1800" dirty="0"/>
              <a:t>should be extended to the wild animals in the whole territory of the country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24810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mk-MK" sz="2800" dirty="0" smtClean="0"/>
          </a:p>
          <a:p>
            <a:pPr marL="0" indent="0" algn="ctr">
              <a:buNone/>
            </a:pPr>
            <a:r>
              <a:rPr lang="en-US" altLang="mk-MK" sz="3600" dirty="0" smtClean="0"/>
              <a:t>Thank you on your attention</a:t>
            </a:r>
          </a:p>
          <a:p>
            <a:pPr marL="0" indent="0">
              <a:buNone/>
            </a:pPr>
            <a:endParaRPr lang="en-US" altLang="mk-MK" sz="2800" dirty="0" smtClean="0"/>
          </a:p>
          <a:p>
            <a:pPr marL="0" indent="0">
              <a:buNone/>
            </a:pPr>
            <a:endParaRPr lang="en-US" altLang="mk-MK" sz="2000" dirty="0" smtClean="0"/>
          </a:p>
          <a:p>
            <a:pPr marL="0" indent="0">
              <a:buNone/>
            </a:pPr>
            <a:endParaRPr lang="en-US" altLang="mk-MK" sz="2000" dirty="0"/>
          </a:p>
          <a:p>
            <a:pPr marL="0" indent="0">
              <a:buNone/>
            </a:pPr>
            <a:r>
              <a:rPr lang="en-US" sz="1600" b="1" i="1" dirty="0" smtClean="0"/>
              <a:t>Food and </a:t>
            </a:r>
            <a:r>
              <a:rPr lang="en-US" sz="1600" b="1" i="1" dirty="0"/>
              <a:t>V</a:t>
            </a:r>
            <a:r>
              <a:rPr lang="en-US" sz="1600" b="1" i="1" dirty="0" smtClean="0"/>
              <a:t>eterinary Agency</a:t>
            </a:r>
          </a:p>
          <a:p>
            <a:pPr marL="0" indent="0">
              <a:buNone/>
            </a:pPr>
            <a:r>
              <a:rPr lang="en-US" sz="1400" b="1" i="1" dirty="0" smtClean="0"/>
              <a:t>Animal Health Department</a:t>
            </a:r>
          </a:p>
          <a:p>
            <a:pPr marL="0" indent="0">
              <a:buNone/>
            </a:pPr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4789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38" y="1340768"/>
            <a:ext cx="7500990" cy="571504"/>
          </a:xfrm>
        </p:spPr>
        <p:txBody>
          <a:bodyPr/>
          <a:lstStyle/>
          <a:p>
            <a:r>
              <a:rPr lang="en-US" sz="3200" dirty="0" smtClean="0"/>
              <a:t>Animal health control system </a:t>
            </a:r>
            <a:endParaRPr lang="mk-MK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064896" cy="44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717" y="4600016"/>
            <a:ext cx="429205" cy="4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633" y="3126042"/>
            <a:ext cx="842589" cy="95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739" y="3742138"/>
            <a:ext cx="654109" cy="65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443" y="2470147"/>
            <a:ext cx="1280150" cy="1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6742"/>
            <a:ext cx="1527712" cy="15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4941168"/>
            <a:ext cx="117982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+mj-lt"/>
              </a:rPr>
              <a:t>Annual order for animal health protection</a:t>
            </a:r>
            <a:endParaRPr lang="en-US" sz="15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3923" y="4294764"/>
            <a:ext cx="11964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+mj-lt"/>
              </a:rPr>
              <a:t>Law, </a:t>
            </a:r>
            <a:r>
              <a:rPr lang="en-US" sz="1500" b="1" dirty="0" err="1" smtClean="0">
                <a:latin typeface="+mj-lt"/>
              </a:rPr>
              <a:t>BoR</a:t>
            </a:r>
            <a:r>
              <a:rPr lang="en-US" sz="1500" b="1" dirty="0" smtClean="0">
                <a:latin typeface="+mj-lt"/>
              </a:rPr>
              <a:t> and multiannual disease control plans and programs</a:t>
            </a:r>
            <a:endParaRPr lang="en-US" sz="15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328" y="3514454"/>
            <a:ext cx="13300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+mj-lt"/>
              </a:rPr>
              <a:t>National Reference Laboratory-Faculty of Veterinary Medicine -Skopje</a:t>
            </a:r>
            <a:endParaRPr lang="en-US" sz="15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0272" y="3325268"/>
            <a:ext cx="1574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+mj-lt"/>
              </a:rPr>
              <a:t>Official veterinarians responsible for  control of implementation of measures for animal health</a:t>
            </a:r>
            <a:endParaRPr lang="en-US" sz="15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0212" y="3786932"/>
            <a:ext cx="144015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+mj-lt"/>
              </a:rPr>
              <a:t>Private Veterinary Practices -  </a:t>
            </a:r>
          </a:p>
          <a:p>
            <a:r>
              <a:rPr lang="en-US" sz="1500" b="1" dirty="0" smtClean="0">
                <a:latin typeface="+mj-lt"/>
              </a:rPr>
              <a:t>implementation (vaccination, animal testing, implementation of I&amp;R activities)</a:t>
            </a:r>
            <a:endParaRPr lang="en-US" sz="15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83567" y="2348880"/>
            <a:ext cx="2043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StobiSerif Regular" pitchFamily="50" charset="0"/>
              </a:rPr>
              <a:t>Surveillance network</a:t>
            </a:r>
            <a:endParaRPr lang="mk-MK" sz="2000" dirty="0">
              <a:latin typeface="StobiSerif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7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mk-MK" sz="2000" dirty="0"/>
              <a:t>Animal Health Control System-</a:t>
            </a:r>
            <a:r>
              <a:rPr lang="en-US" altLang="mk-MK" sz="2000" b="1" u="sng" dirty="0"/>
              <a:t>1</a:t>
            </a:r>
            <a:r>
              <a:rPr lang="en-US" altLang="mk-MK" sz="2000" b="1" u="sng" baseline="30000" dirty="0"/>
              <a:t>st</a:t>
            </a:r>
            <a:r>
              <a:rPr lang="en-US" altLang="mk-MK" sz="2000" b="1" u="sng" dirty="0"/>
              <a:t> level of Animal health surveillance:</a:t>
            </a:r>
            <a:r>
              <a:rPr lang="mk-MK" altLang="mk-MK" sz="2000" dirty="0"/>
              <a:t/>
            </a:r>
            <a:br>
              <a:rPr lang="mk-MK" altLang="mk-MK" sz="2000" dirty="0"/>
            </a:br>
            <a:endParaRPr lang="mk-M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/>
              <a:t>Animal Health Control System- legal base</a:t>
            </a:r>
          </a:p>
          <a:p>
            <a:pPr>
              <a:buNone/>
              <a:defRPr/>
            </a:pPr>
            <a:r>
              <a:rPr lang="en-US" sz="1600" dirty="0"/>
              <a:t>	- Law on Veterinary Health (OG 113/2007, 24/2011, 136/2011 and 123/2012) lays down general conditions for;</a:t>
            </a:r>
          </a:p>
          <a:p>
            <a:pPr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Control </a:t>
            </a:r>
            <a:r>
              <a:rPr lang="en-US" sz="1600" dirty="0"/>
              <a:t>and eradication of animal diseases</a:t>
            </a:r>
          </a:p>
          <a:p>
            <a:pPr>
              <a:buNone/>
              <a:defRPr/>
            </a:pPr>
            <a:r>
              <a:rPr lang="en-US" sz="1600" dirty="0" smtClean="0"/>
              <a:t>	Organization </a:t>
            </a:r>
            <a:r>
              <a:rPr lang="en-US" sz="1600" dirty="0"/>
              <a:t>of delivery of animal health services</a:t>
            </a:r>
          </a:p>
          <a:p>
            <a:pPr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Financing </a:t>
            </a:r>
            <a:r>
              <a:rPr lang="en-US" sz="1600" dirty="0"/>
              <a:t>animal health activities</a:t>
            </a:r>
          </a:p>
          <a:p>
            <a:pPr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General </a:t>
            </a:r>
            <a:r>
              <a:rPr lang="en-US" sz="1600" dirty="0"/>
              <a:t>rules for implementation of </a:t>
            </a:r>
            <a:r>
              <a:rPr lang="en-US" sz="1600" dirty="0" smtClean="0"/>
              <a:t>Contingency plans</a:t>
            </a:r>
            <a:endParaRPr lang="en-US" altLang="zh-CN" sz="1600" dirty="0">
              <a:ea typeface="宋体" charset="-122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dirty="0">
                <a:ea typeface="宋体" charset="-122"/>
              </a:rPr>
              <a:t>Annual Order for animal health protection </a:t>
            </a:r>
            <a:r>
              <a:rPr lang="en-US" sz="1600" dirty="0">
                <a:cs typeface="Arial" charset="0"/>
              </a:rPr>
              <a:t>annually adopted and financed by the Government</a:t>
            </a:r>
            <a:endParaRPr lang="en-US" altLang="zh-CN" sz="1600" dirty="0">
              <a:ea typeface="宋体" charset="-122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dirty="0">
                <a:ea typeface="宋体" charset="-122"/>
              </a:rPr>
              <a:t>Multiannual Program for control and eradication of Bovine Brucellosis and Tuberculosis, Brucellosis in sheep and goats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ea typeface="宋体" charset="-122"/>
              </a:rPr>
              <a:t>Contingency plan (FMD, BT, AI)</a:t>
            </a:r>
          </a:p>
          <a:p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5638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71500" y="1557338"/>
            <a:ext cx="6786563" cy="4586287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2400" dirty="0"/>
              <a:t> </a:t>
            </a:r>
            <a:r>
              <a:rPr lang="en-US" sz="2800" b="1" dirty="0">
                <a:solidFill>
                  <a:schemeClr val="tx1">
                    <a:lumMod val="85000"/>
                  </a:schemeClr>
                </a:solidFill>
              </a:rPr>
              <a:t>FVA - </a:t>
            </a:r>
            <a:r>
              <a:rPr lang="en-US" sz="2800" b="1" dirty="0" err="1">
                <a:solidFill>
                  <a:schemeClr val="tx1">
                    <a:lumMod val="85000"/>
                  </a:schemeClr>
                </a:solidFill>
              </a:rPr>
              <a:t>Organisational</a:t>
            </a:r>
            <a:r>
              <a:rPr lang="en-US" sz="2800" b="1" dirty="0">
                <a:solidFill>
                  <a:schemeClr val="tx1">
                    <a:lumMod val="85000"/>
                  </a:schemeClr>
                </a:solidFill>
              </a:rPr>
              <a:t> structure (1)</a:t>
            </a:r>
          </a:p>
          <a:p>
            <a:pPr algn="just">
              <a:buNone/>
              <a:defRPr/>
            </a:pPr>
            <a:endParaRPr lang="en-US" sz="2000" dirty="0"/>
          </a:p>
          <a:p>
            <a:pPr algn="just">
              <a:buNone/>
              <a:defRPr/>
            </a:pPr>
            <a:r>
              <a:rPr lang="en-US" sz="2000" dirty="0">
                <a:latin typeface="Calibri" pitchFamily="34" charset="0"/>
              </a:rPr>
              <a:t>  	</a:t>
            </a:r>
            <a:r>
              <a:rPr lang="en-US" sz="2000" dirty="0"/>
              <a:t>Towards development, coordination and implementation of these policies FVA performs its duties and is consisted of in </a:t>
            </a:r>
            <a:r>
              <a:rPr lang="en-US" sz="2000" b="1" u="sng" dirty="0"/>
              <a:t>seven departments </a:t>
            </a:r>
            <a:r>
              <a:rPr lang="en-US" sz="2000" dirty="0"/>
              <a:t>and </a:t>
            </a:r>
            <a:r>
              <a:rPr lang="en-US" sz="2000" u="sng" dirty="0"/>
              <a:t>three independent units</a:t>
            </a:r>
            <a:r>
              <a:rPr lang="en-US" sz="2000" dirty="0"/>
              <a:t>, outside departments.  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11030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12776"/>
            <a:ext cx="6786610" cy="4730868"/>
          </a:xfrm>
        </p:spPr>
        <p:txBody>
          <a:bodyPr/>
          <a:lstStyle/>
          <a:p>
            <a:pPr algn="ctr">
              <a:buNone/>
            </a:pPr>
            <a:r>
              <a:rPr lang="en-US" altLang="mk-MK" b="1" i="1" dirty="0"/>
              <a:t> </a:t>
            </a:r>
            <a:r>
              <a:rPr lang="en-US" sz="2800" b="1" dirty="0">
                <a:solidFill>
                  <a:schemeClr val="tx1">
                    <a:lumMod val="85000"/>
                  </a:schemeClr>
                </a:solidFill>
              </a:rPr>
              <a:t>FVA - Organizational structure (2)</a:t>
            </a:r>
            <a:r>
              <a:rPr lang="en-US" sz="2800" b="1" i="1" dirty="0"/>
              <a:t> </a:t>
            </a:r>
          </a:p>
          <a:p>
            <a:pPr algn="ctr">
              <a:buNone/>
            </a:pPr>
            <a:endParaRPr lang="en-US" altLang="mk-MK" sz="2000" b="1" dirty="0" smtClean="0"/>
          </a:p>
          <a:p>
            <a:pPr>
              <a:buNone/>
            </a:pPr>
            <a:r>
              <a:rPr lang="en-US" altLang="mk-MK" sz="2000" b="1" dirty="0" smtClean="0"/>
              <a:t>Inspection </a:t>
            </a:r>
            <a:r>
              <a:rPr lang="en-US" altLang="mk-MK" sz="2000" b="1" dirty="0"/>
              <a:t>services </a:t>
            </a:r>
            <a:r>
              <a:rPr lang="en-US" altLang="mk-MK" sz="2000" dirty="0"/>
              <a:t>-within inspection units of relevant departments in 28 FVA regional offices in the country : </a:t>
            </a:r>
            <a:endParaRPr lang="en-US" altLang="mk-MK" sz="2000" dirty="0" smtClean="0"/>
          </a:p>
          <a:p>
            <a:pPr>
              <a:buNone/>
            </a:pPr>
            <a:endParaRPr lang="en-US" altLang="mk-MK" sz="2000" dirty="0"/>
          </a:p>
          <a:p>
            <a:pPr>
              <a:buNone/>
            </a:pPr>
            <a:r>
              <a:rPr lang="en-US" altLang="mk-MK" sz="2000" dirty="0"/>
              <a:t>     - Official veterinarians</a:t>
            </a:r>
          </a:p>
          <a:p>
            <a:pPr>
              <a:buNone/>
            </a:pPr>
            <a:r>
              <a:rPr lang="en-US" altLang="mk-MK" sz="2000" dirty="0"/>
              <a:t>	 -  F</a:t>
            </a:r>
            <a:r>
              <a:rPr lang="mk-MK" altLang="mk-MK" sz="2000" dirty="0" err="1"/>
              <a:t>ood</a:t>
            </a:r>
            <a:r>
              <a:rPr lang="mk-MK" altLang="mk-MK" sz="2000" dirty="0"/>
              <a:t> </a:t>
            </a:r>
            <a:r>
              <a:rPr lang="mk-MK" altLang="mk-MK" sz="2000" dirty="0" err="1"/>
              <a:t>inspectors</a:t>
            </a:r>
            <a:endParaRPr lang="en-US" altLang="mk-MK" sz="2000" dirty="0"/>
          </a:p>
          <a:p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40259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6786610" cy="4000528"/>
          </a:xfrm>
        </p:spPr>
        <p:txBody>
          <a:bodyPr/>
          <a:lstStyle/>
          <a:p>
            <a:pPr algn="just">
              <a:buNone/>
            </a:pPr>
            <a:r>
              <a:rPr lang="en-US" sz="2800" b="1" dirty="0">
                <a:solidFill>
                  <a:schemeClr val="tx1">
                    <a:lumMod val="85000"/>
                  </a:schemeClr>
                </a:solidFill>
              </a:rPr>
              <a:t>Laboratories</a:t>
            </a:r>
            <a:endParaRPr lang="en-US" altLang="mk-MK" sz="2800" b="1" i="1" dirty="0">
              <a:latin typeface="Calibri" pitchFamily="34" charset="0"/>
            </a:endParaRPr>
          </a:p>
          <a:p>
            <a:pPr algn="just">
              <a:buNone/>
            </a:pPr>
            <a:r>
              <a:rPr lang="en-US" altLang="mk-MK" sz="2800" b="1" i="1" dirty="0">
                <a:latin typeface="Calibri" pitchFamily="34" charset="0"/>
              </a:rPr>
              <a:t> 	</a:t>
            </a:r>
            <a:endParaRPr lang="en-US" altLang="mk-MK" sz="2800" b="1" i="1" dirty="0" smtClean="0"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en-US" altLang="mk-MK" sz="2000" dirty="0" smtClean="0"/>
              <a:t>L</a:t>
            </a:r>
            <a:r>
              <a:rPr lang="en-GB" altLang="mk-MK" sz="2000" dirty="0" err="1"/>
              <a:t>aboratory</a:t>
            </a:r>
            <a:r>
              <a:rPr lang="en-GB" altLang="mk-MK" sz="2000" dirty="0"/>
              <a:t> analysis from official controls</a:t>
            </a:r>
            <a:r>
              <a:rPr lang="en-US" altLang="mk-MK" sz="2000" dirty="0"/>
              <a:t> are carried out in:</a:t>
            </a:r>
          </a:p>
          <a:p>
            <a:pPr algn="just">
              <a:buFont typeface="Wingdings" pitchFamily="2" charset="2"/>
              <a:buChar char="§"/>
            </a:pPr>
            <a:r>
              <a:rPr lang="en-US" altLang="mk-MK" sz="2000" dirty="0" smtClean="0"/>
              <a:t>L</a:t>
            </a:r>
            <a:r>
              <a:rPr lang="en-GB" altLang="mk-MK" sz="2000" dirty="0" err="1"/>
              <a:t>aboratories</a:t>
            </a:r>
            <a:r>
              <a:rPr lang="en-GB" altLang="mk-MK" sz="2000" dirty="0"/>
              <a:t> under the Faculty of Veterinary </a:t>
            </a:r>
            <a:r>
              <a:rPr lang="en-GB" altLang="mk-MK" sz="2000" dirty="0" smtClean="0"/>
              <a:t>Medicine </a:t>
            </a:r>
            <a:r>
              <a:rPr lang="en-GB" altLang="mk-MK" sz="2000" dirty="0"/>
              <a:t>Skopje (FVMS)</a:t>
            </a:r>
          </a:p>
          <a:p>
            <a:pPr algn="just">
              <a:buFont typeface="Wingdings" pitchFamily="2" charset="2"/>
              <a:buChar char="§"/>
            </a:pPr>
            <a:r>
              <a:rPr lang="en-GB" altLang="mk-MK" sz="2000" dirty="0" smtClean="0"/>
              <a:t>Public </a:t>
            </a:r>
            <a:r>
              <a:rPr lang="en-GB" altLang="mk-MK" sz="2000" dirty="0"/>
              <a:t>Health Institute, Skopje</a:t>
            </a:r>
          </a:p>
          <a:p>
            <a:pPr algn="just">
              <a:buFont typeface="Wingdings" pitchFamily="2" charset="2"/>
              <a:buChar char="§"/>
            </a:pPr>
            <a:r>
              <a:rPr lang="en-GB" altLang="mk-MK" sz="2000" dirty="0" smtClean="0"/>
              <a:t>The </a:t>
            </a:r>
            <a:r>
              <a:rPr lang="en-GB" altLang="mk-MK" sz="2000" dirty="0"/>
              <a:t>analysis are performed according to </a:t>
            </a:r>
            <a:r>
              <a:rPr lang="en-US" altLang="mk-MK" sz="2000" dirty="0"/>
              <a:t>ISO/IEC   </a:t>
            </a:r>
            <a:r>
              <a:rPr lang="en-US" altLang="mk-MK" sz="2000" dirty="0" smtClean="0"/>
              <a:t>17025:2006 </a:t>
            </a:r>
            <a:r>
              <a:rPr lang="en-US" altLang="mk-MK" sz="2000" dirty="0"/>
              <a:t>/accredited methods/. </a:t>
            </a:r>
            <a:endParaRPr lang="en-US" altLang="mk-MK" sz="2000" i="1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34694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96752"/>
            <a:ext cx="8246119" cy="554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67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 en maj2014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tobiSerif Regular"/>
        <a:ea typeface=""/>
        <a:cs typeface=""/>
      </a:majorFont>
      <a:minorFont>
        <a:latin typeface="StobiSerif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spcBef>
            <a:spcPct val="50000"/>
          </a:spcBef>
          <a:defRPr sz="1400" dirty="0">
            <a:latin typeface="StobiSerif Regular" pitchFamily="5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tobiSerif Regular"/>
      <a:ea typeface=""/>
      <a:cs typeface=""/>
    </a:majorFont>
    <a:minorFont>
      <a:latin typeface="StobiSerif Regula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prezentacija en maj2014 v1</Template>
  <TotalTime>3532</TotalTime>
  <Words>1442</Words>
  <Application>Microsoft Office PowerPoint</Application>
  <PresentationFormat>On-screen Show (4:3)</PresentationFormat>
  <Paragraphs>233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prezentacija en maj2014 v1</vt:lpstr>
      <vt:lpstr>Custom Design</vt:lpstr>
      <vt:lpstr>Microsoft Office Excel 97-2003 Worksheet</vt:lpstr>
      <vt:lpstr>The assessment and mitigation of zoonoses in Republic of Macedonia</vt:lpstr>
      <vt:lpstr>Organization and responsibilities of the Food and Veterinary Agency</vt:lpstr>
      <vt:lpstr>Slide 3</vt:lpstr>
      <vt:lpstr>Animal health control system </vt:lpstr>
      <vt:lpstr>Animal Health Control System-1st level of Animal health surveillance: </vt:lpstr>
      <vt:lpstr>Slide 6</vt:lpstr>
      <vt:lpstr>Slide 7</vt:lpstr>
      <vt:lpstr>Slide 8</vt:lpstr>
      <vt:lpstr>Slide 9</vt:lpstr>
      <vt:lpstr>Notification of diseases</vt:lpstr>
      <vt:lpstr>Veterinary information system (VIS)</vt:lpstr>
      <vt:lpstr>Brucellosis in sheep and goats control in Republic of Macedonia</vt:lpstr>
      <vt:lpstr>Measures for control of Brucellosis in small ruminants before 2008</vt:lpstr>
      <vt:lpstr>Test and slaughter &lt; 2008</vt:lpstr>
      <vt:lpstr>Test and slaughter &lt; 2008-statistical parameters in infected villages</vt:lpstr>
      <vt:lpstr>Measures for control of Brucellosis in small ruminants before 2008</vt:lpstr>
      <vt:lpstr>Brucellosis control &lt; 2008-Conclusions </vt:lpstr>
      <vt:lpstr>Division of country based on Brucella situation</vt:lpstr>
      <vt:lpstr>Measures in “green” regions</vt:lpstr>
      <vt:lpstr>Measures in “yellow” regions combination of test and slaughter strategy/vaccination</vt:lpstr>
      <vt:lpstr>Diagnostic tests 2010</vt:lpstr>
      <vt:lpstr>Expected results</vt:lpstr>
      <vt:lpstr>Slide 23</vt:lpstr>
      <vt:lpstr>Slide 24</vt:lpstr>
      <vt:lpstr>Brucellosis control &gt; 2008-2014</vt:lpstr>
      <vt:lpstr>Brucellosis control 2008-2014</vt:lpstr>
      <vt:lpstr>Brucellosis control &gt; 2008</vt:lpstr>
      <vt:lpstr>Brucellosis control-Number of infected people</vt:lpstr>
      <vt:lpstr>Conclusions</vt:lpstr>
      <vt:lpstr>Amended strategy for Brucellosis in sheep and goat in 2010 and 2014</vt:lpstr>
      <vt:lpstr>Bovine Brucellosis and Tuberculosis </vt:lpstr>
      <vt:lpstr>Bovine Brucellosis</vt:lpstr>
      <vt:lpstr>The animal diseases status in Republic of Macedonia (Zoonoses)</vt:lpstr>
      <vt:lpstr>Gaps and challenges -next steps 1</vt:lpstr>
      <vt:lpstr>Gaps and challenges -next steps 2</vt:lpstr>
      <vt:lpstr>Slide 36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БЛАГОЈЧО ТАБАКОВСКИ</dc:creator>
  <cp:lastModifiedBy>Emma</cp:lastModifiedBy>
  <cp:revision>70</cp:revision>
  <cp:lastPrinted>2015-04-23T08:36:15Z</cp:lastPrinted>
  <dcterms:created xsi:type="dcterms:W3CDTF">2014-10-07T11:06:15Z</dcterms:created>
  <dcterms:modified xsi:type="dcterms:W3CDTF">2015-05-18T09:46:49Z</dcterms:modified>
</cp:coreProperties>
</file>