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43" r:id="rId3"/>
    <p:sldId id="284" r:id="rId4"/>
    <p:sldId id="307" r:id="rId5"/>
    <p:sldId id="306" r:id="rId6"/>
    <p:sldId id="335" r:id="rId7"/>
    <p:sldId id="305" r:id="rId8"/>
    <p:sldId id="344" r:id="rId9"/>
    <p:sldId id="309" r:id="rId10"/>
    <p:sldId id="345" r:id="rId11"/>
    <p:sldId id="310" r:id="rId12"/>
    <p:sldId id="30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82416" autoAdjust="0"/>
  </p:normalViewPr>
  <p:slideViewPr>
    <p:cSldViewPr snapToGrid="0">
      <p:cViewPr>
        <p:scale>
          <a:sx n="69" d="100"/>
          <a:sy n="69" d="100"/>
        </p:scale>
        <p:origin x="-390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ILVIA\Documents\Oficina%20Epidemiologia\04022015\Brucelosis\Comparison%20by%20years%20and%20IntComp\Comparison%20by%20years_Brucelo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Brucellosis trends.</a:t>
            </a:r>
            <a:r>
              <a:rPr lang="en-US" sz="1400" baseline="0"/>
              <a:t> Rates by year. 1951 - 2013</a:t>
            </a:r>
            <a:endParaRPr lang="en-US" sz="1400"/>
          </a:p>
        </c:rich>
      </c:tx>
    </c:title>
    <c:plotArea>
      <c:layout/>
      <c:lineChart>
        <c:grouping val="stacked"/>
        <c:ser>
          <c:idx val="0"/>
          <c:order val="0"/>
          <c:tx>
            <c:strRef>
              <c:f>'Graficos press Inc'!$D$1</c:f>
              <c:strCache>
                <c:ptCount val="1"/>
                <c:pt idx="0">
                  <c:v>Total/100000</c:v>
                </c:pt>
              </c:strCache>
            </c:strRef>
          </c:tx>
          <c:spPr>
            <a:ln w="28575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'Graficos press Inc'!$A$2:$C$65</c:f>
              <c:numCache>
                <c:formatCode>General</c:formatCode>
                <c:ptCount val="64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</c:numCache>
            </c:numRef>
          </c:cat>
          <c:val>
            <c:numRef>
              <c:f>'Graficos press Inc'!$D$2:$D$65</c:f>
              <c:numCache>
                <c:formatCode>0.0</c:formatCode>
                <c:ptCount val="64"/>
                <c:pt idx="0">
                  <c:v>2.27</c:v>
                </c:pt>
                <c:pt idx="1">
                  <c:v>0</c:v>
                </c:pt>
                <c:pt idx="2">
                  <c:v>2.1800000000000002</c:v>
                </c:pt>
                <c:pt idx="3">
                  <c:v>3.27</c:v>
                </c:pt>
                <c:pt idx="4">
                  <c:v>3.09</c:v>
                </c:pt>
                <c:pt idx="5">
                  <c:v>1.54</c:v>
                </c:pt>
                <c:pt idx="6">
                  <c:v>6.6199999999999992</c:v>
                </c:pt>
                <c:pt idx="7">
                  <c:v>3.1</c:v>
                </c:pt>
                <c:pt idx="8">
                  <c:v>2.3299999999999996</c:v>
                </c:pt>
                <c:pt idx="9">
                  <c:v>1.0900000000000001</c:v>
                </c:pt>
                <c:pt idx="10">
                  <c:v>1.1000000000000001</c:v>
                </c:pt>
                <c:pt idx="11">
                  <c:v>1.01</c:v>
                </c:pt>
                <c:pt idx="12">
                  <c:v>0.8</c:v>
                </c:pt>
                <c:pt idx="13">
                  <c:v>2.42</c:v>
                </c:pt>
                <c:pt idx="14">
                  <c:v>0.78</c:v>
                </c:pt>
                <c:pt idx="15">
                  <c:v>0.95000000000000007</c:v>
                </c:pt>
                <c:pt idx="16">
                  <c:v>0.85000000000000009</c:v>
                </c:pt>
                <c:pt idx="17">
                  <c:v>1.07</c:v>
                </c:pt>
                <c:pt idx="18">
                  <c:v>0.52</c:v>
                </c:pt>
                <c:pt idx="19">
                  <c:v>0.2</c:v>
                </c:pt>
                <c:pt idx="20">
                  <c:v>0.23</c:v>
                </c:pt>
                <c:pt idx="21">
                  <c:v>0.56999999999999995</c:v>
                </c:pt>
                <c:pt idx="22">
                  <c:v>1.25</c:v>
                </c:pt>
                <c:pt idx="23">
                  <c:v>1.01</c:v>
                </c:pt>
                <c:pt idx="24">
                  <c:v>0.84000000000000008</c:v>
                </c:pt>
                <c:pt idx="25">
                  <c:v>0.45</c:v>
                </c:pt>
                <c:pt idx="26">
                  <c:v>0.8</c:v>
                </c:pt>
                <c:pt idx="27">
                  <c:v>0.81</c:v>
                </c:pt>
                <c:pt idx="28">
                  <c:v>1.45</c:v>
                </c:pt>
                <c:pt idx="29">
                  <c:v>0.83000000000000007</c:v>
                </c:pt>
                <c:pt idx="30">
                  <c:v>1.42</c:v>
                </c:pt>
                <c:pt idx="31">
                  <c:v>1.37</c:v>
                </c:pt>
                <c:pt idx="32">
                  <c:v>1.01</c:v>
                </c:pt>
                <c:pt idx="33">
                  <c:v>4.6399999999999997</c:v>
                </c:pt>
                <c:pt idx="34">
                  <c:v>4.84</c:v>
                </c:pt>
                <c:pt idx="35">
                  <c:v>1.84</c:v>
                </c:pt>
                <c:pt idx="36">
                  <c:v>4.72</c:v>
                </c:pt>
                <c:pt idx="37">
                  <c:v>10.96</c:v>
                </c:pt>
                <c:pt idx="38">
                  <c:v>6</c:v>
                </c:pt>
                <c:pt idx="39">
                  <c:v>3.9099999999999997</c:v>
                </c:pt>
                <c:pt idx="40">
                  <c:v>3.72</c:v>
                </c:pt>
                <c:pt idx="41">
                  <c:v>2.69</c:v>
                </c:pt>
                <c:pt idx="42">
                  <c:v>6.42</c:v>
                </c:pt>
                <c:pt idx="43">
                  <c:v>4.13</c:v>
                </c:pt>
                <c:pt idx="44">
                  <c:v>4.45</c:v>
                </c:pt>
                <c:pt idx="45">
                  <c:v>3.8555723440837797</c:v>
                </c:pt>
                <c:pt idx="46">
                  <c:v>1.5</c:v>
                </c:pt>
                <c:pt idx="47">
                  <c:v>3.1</c:v>
                </c:pt>
                <c:pt idx="48">
                  <c:v>2.5</c:v>
                </c:pt>
                <c:pt idx="49" formatCode="General">
                  <c:v>2</c:v>
                </c:pt>
                <c:pt idx="50" formatCode="General">
                  <c:v>1.1000000000000001</c:v>
                </c:pt>
                <c:pt idx="51" formatCode="General">
                  <c:v>0.9</c:v>
                </c:pt>
                <c:pt idx="52" formatCode="General">
                  <c:v>1.3</c:v>
                </c:pt>
                <c:pt idx="53" formatCode="General">
                  <c:v>1.7000000000000002</c:v>
                </c:pt>
                <c:pt idx="54" formatCode="General">
                  <c:v>1.9</c:v>
                </c:pt>
                <c:pt idx="55" formatCode="General">
                  <c:v>1.9</c:v>
                </c:pt>
                <c:pt idx="56" formatCode="General">
                  <c:v>2.5</c:v>
                </c:pt>
                <c:pt idx="57" formatCode="General">
                  <c:v>1.9</c:v>
                </c:pt>
                <c:pt idx="58" formatCode="General">
                  <c:v>1.9</c:v>
                </c:pt>
                <c:pt idx="59" formatCode="General">
                  <c:v>1.8</c:v>
                </c:pt>
                <c:pt idx="60" formatCode="General">
                  <c:v>1.8</c:v>
                </c:pt>
                <c:pt idx="61" formatCode="General">
                  <c:v>2.2999999999999998</c:v>
                </c:pt>
                <c:pt idx="62">
                  <c:v>4</c:v>
                </c:pt>
                <c:pt idx="63" formatCode="General">
                  <c:v>5.6</c:v>
                </c:pt>
              </c:numCache>
            </c:numRef>
          </c:val>
        </c:ser>
        <c:dLbls/>
        <c:marker val="1"/>
        <c:axId val="73893760"/>
        <c:axId val="73895296"/>
      </c:lineChart>
      <c:catAx>
        <c:axId val="73893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700">
                <a:solidFill>
                  <a:schemeClr val="tx1"/>
                </a:solidFill>
              </a:defRPr>
            </a:pPr>
            <a:endParaRPr lang="en-US"/>
          </a:p>
        </c:txPr>
        <c:crossAx val="73895296"/>
        <c:crosses val="autoZero"/>
        <c:auto val="1"/>
        <c:lblAlgn val="ctr"/>
        <c:lblOffset val="100"/>
      </c:catAx>
      <c:valAx>
        <c:axId val="73895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Rates by 100,000</a:t>
                </a:r>
              </a:p>
            </c:rich>
          </c:tx>
        </c:title>
        <c:numFmt formatCode="0.0" sourceLinked="1"/>
        <c:majorTickMark val="none"/>
        <c:tickLblPos val="nextTo"/>
        <c:crossAx val="73893760"/>
        <c:crosses val="autoZero"/>
        <c:crossBetween val="between"/>
      </c:valAx>
    </c:plotArea>
    <c:plotVisOnly val="1"/>
    <c:dispBlanksAs val="zero"/>
  </c:chart>
  <c:spPr>
    <a:solidFill>
      <a:schemeClr val="lt1"/>
    </a:solidFill>
    <a:ln w="28575" cap="flat" cmpd="sng" algn="ctr">
      <a:solidFill>
        <a:schemeClr val="accent3"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400">
                <a:solidFill>
                  <a:schemeClr val="tx1"/>
                </a:solidFill>
              </a:rPr>
              <a:t>Case number and Incidence. 2004 - 2013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'Graficos press Inc'!$K$54</c:f>
              <c:strCache>
                <c:ptCount val="1"/>
                <c:pt idx="0">
                  <c:v>Case number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'Graficos press Inc'!$J$55:$J$64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'Graficos press Inc'!$K$55:$K$64</c:f>
              <c:numCache>
                <c:formatCode>General</c:formatCode>
                <c:ptCount val="10"/>
                <c:pt idx="0">
                  <c:v>114</c:v>
                </c:pt>
                <c:pt idx="1">
                  <c:v>135</c:v>
                </c:pt>
                <c:pt idx="2">
                  <c:v>133</c:v>
                </c:pt>
                <c:pt idx="3">
                  <c:v>179</c:v>
                </c:pt>
                <c:pt idx="4">
                  <c:v>139</c:v>
                </c:pt>
                <c:pt idx="5">
                  <c:v>142</c:v>
                </c:pt>
                <c:pt idx="6">
                  <c:v>134</c:v>
                </c:pt>
                <c:pt idx="7">
                  <c:v>136</c:v>
                </c:pt>
                <c:pt idx="8">
                  <c:v>182</c:v>
                </c:pt>
                <c:pt idx="9">
                  <c:v>325</c:v>
                </c:pt>
              </c:numCache>
            </c:numRef>
          </c:val>
        </c:ser>
        <c:dLbls/>
        <c:gapWidth val="219"/>
        <c:overlap val="-27"/>
        <c:axId val="75491968"/>
        <c:axId val="75501952"/>
      </c:barChart>
      <c:lineChart>
        <c:grouping val="standard"/>
        <c:ser>
          <c:idx val="1"/>
          <c:order val="1"/>
          <c:tx>
            <c:strRef>
              <c:f>'Graficos press Inc'!$L$54</c:f>
              <c:strCache>
                <c:ptCount val="1"/>
                <c:pt idx="0">
                  <c:v>Incidence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'Graficos press Inc'!$J$55:$J$64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'Graficos press Inc'!$L$55:$L$64</c:f>
              <c:numCache>
                <c:formatCode>General</c:formatCode>
                <c:ptCount val="10"/>
                <c:pt idx="0">
                  <c:v>1.7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2.5</c:v>
                </c:pt>
                <c:pt idx="4">
                  <c:v>1.9000000000000001</c:v>
                </c:pt>
                <c:pt idx="5">
                  <c:v>1.9000000000000001</c:v>
                </c:pt>
                <c:pt idx="6">
                  <c:v>1.8</c:v>
                </c:pt>
                <c:pt idx="7">
                  <c:v>1.8</c:v>
                </c:pt>
                <c:pt idx="8">
                  <c:v>2.2999999999999998</c:v>
                </c:pt>
                <c:pt idx="9" formatCode="0.0">
                  <c:v>4</c:v>
                </c:pt>
              </c:numCache>
            </c:numRef>
          </c:val>
        </c:ser>
        <c:dLbls/>
        <c:marker val="1"/>
        <c:axId val="75505024"/>
        <c:axId val="75503488"/>
      </c:lineChart>
      <c:catAx>
        <c:axId val="75491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1952"/>
        <c:crosses val="autoZero"/>
        <c:auto val="1"/>
        <c:lblAlgn val="ctr"/>
        <c:lblOffset val="100"/>
      </c:catAx>
      <c:valAx>
        <c:axId val="75501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91968"/>
        <c:crosses val="autoZero"/>
        <c:crossBetween val="between"/>
      </c:valAx>
      <c:valAx>
        <c:axId val="75503488"/>
        <c:scaling>
          <c:orientation val="minMax"/>
        </c:scaling>
        <c:axPos val="r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05024"/>
        <c:crosses val="max"/>
        <c:crossBetween val="between"/>
      </c:valAx>
      <c:catAx>
        <c:axId val="755050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550348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28575"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 sz="1200" b="1"/>
              <a:t>Incidence by health district. Period 2004 - 2013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'Graf Press DIRESA'!$J$73</c:f>
              <c:strCache>
                <c:ptCount val="1"/>
                <c:pt idx="0">
                  <c:v>Incidence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'Graf Press DIRESA'!$I$74:$I$89</c:f>
              <c:strCache>
                <c:ptCount val="16"/>
                <c:pt idx="0">
                  <c:v>Ashkelon</c:v>
                </c:pt>
                <c:pt idx="1">
                  <c:v>South</c:v>
                </c:pt>
                <c:pt idx="2">
                  <c:v>Jerusalem</c:v>
                </c:pt>
                <c:pt idx="3">
                  <c:v>Tel Aviv</c:v>
                </c:pt>
                <c:pt idx="4">
                  <c:v>Hedera</c:v>
                </c:pt>
                <c:pt idx="5">
                  <c:v>Haifa</c:v>
                </c:pt>
                <c:pt idx="6">
                  <c:v>Kineret</c:v>
                </c:pt>
                <c:pt idx="7">
                  <c:v>Natzeret</c:v>
                </c:pt>
                <c:pt idx="8">
                  <c:v>Sharon</c:v>
                </c:pt>
                <c:pt idx="9">
                  <c:v>Acko</c:v>
                </c:pt>
                <c:pt idx="10">
                  <c:v>Afula</c:v>
                </c:pt>
                <c:pt idx="11">
                  <c:v>P. Tikva</c:v>
                </c:pt>
                <c:pt idx="12">
                  <c:v>Tzfat</c:v>
                </c:pt>
                <c:pt idx="13">
                  <c:v>Rehovot</c:v>
                </c:pt>
                <c:pt idx="14">
                  <c:v>Ramla</c:v>
                </c:pt>
                <c:pt idx="15">
                  <c:v>Total</c:v>
                </c:pt>
              </c:strCache>
            </c:strRef>
          </c:cat>
          <c:val>
            <c:numRef>
              <c:f>'Graf Press DIRESA'!$J$74:$J$89</c:f>
              <c:numCache>
                <c:formatCode>General</c:formatCode>
                <c:ptCount val="16"/>
                <c:pt idx="0">
                  <c:v>0.30000000000000004</c:v>
                </c:pt>
                <c:pt idx="1">
                  <c:v>15.9</c:v>
                </c:pt>
                <c:pt idx="2">
                  <c:v>0.9</c:v>
                </c:pt>
                <c:pt idx="3">
                  <c:v>0.1</c:v>
                </c:pt>
                <c:pt idx="4">
                  <c:v>1.5</c:v>
                </c:pt>
                <c:pt idx="5">
                  <c:v>1</c:v>
                </c:pt>
                <c:pt idx="6">
                  <c:v>0.2</c:v>
                </c:pt>
                <c:pt idx="7">
                  <c:v>4.2</c:v>
                </c:pt>
                <c:pt idx="8">
                  <c:v>0.5</c:v>
                </c:pt>
                <c:pt idx="9">
                  <c:v>6.2</c:v>
                </c:pt>
                <c:pt idx="10">
                  <c:v>1.5</c:v>
                </c:pt>
                <c:pt idx="11">
                  <c:v>0.1</c:v>
                </c:pt>
                <c:pt idx="12">
                  <c:v>0.60000000000000009</c:v>
                </c:pt>
                <c:pt idx="13">
                  <c:v>0.1</c:v>
                </c:pt>
                <c:pt idx="14">
                  <c:v>0.5</c:v>
                </c:pt>
                <c:pt idx="15">
                  <c:v>2.2000000000000002</c:v>
                </c:pt>
              </c:numCache>
            </c:numRef>
          </c:val>
        </c:ser>
        <c:dLbls/>
        <c:gapWidth val="219"/>
        <c:overlap val="-27"/>
        <c:axId val="75564544"/>
        <c:axId val="75566080"/>
      </c:barChart>
      <c:catAx>
        <c:axId val="7556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66080"/>
        <c:crosses val="autoZero"/>
        <c:auto val="1"/>
        <c:lblAlgn val="ctr"/>
        <c:lblOffset val="100"/>
      </c:catAx>
      <c:valAx>
        <c:axId val="75566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28575" cap="flat" cmpd="sng" algn="ctr">
      <a:solidFill>
        <a:schemeClr val="accent3">
          <a:lumMod val="5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900"/>
            </a:pPr>
            <a:r>
              <a:rPr lang="en-US" sz="900" b="1" i="0" baseline="0"/>
              <a:t>Disease distribution by H.D. in 2013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'Graf Press DIRESA'!$N$25</c:f>
              <c:strCache>
                <c:ptCount val="1"/>
                <c:pt idx="0">
                  <c:v>2013</c:v>
                </c:pt>
              </c:strCache>
            </c:strRef>
          </c:tx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800" b="1"/>
                  </a:pPr>
                  <a:endParaRPr lang="en-US"/>
                </a:p>
              </c:txPr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800" b="1"/>
                  </a:pPr>
                  <a:endParaRPr lang="en-US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800" b="1"/>
                  </a:pPr>
                  <a:endParaRPr lang="en-US"/>
                </a:p>
              </c:txPr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Press DIRESA'!$M$26:$M$40</c:f>
              <c:strCache>
                <c:ptCount val="15"/>
                <c:pt idx="0">
                  <c:v> אשקלון</c:v>
                </c:pt>
                <c:pt idx="1">
                  <c:v>דרום</c:v>
                </c:pt>
                <c:pt idx="2">
                  <c:v>ירושלים</c:v>
                </c:pt>
                <c:pt idx="3">
                  <c:v>תל אביב</c:v>
                </c:pt>
                <c:pt idx="4">
                  <c:v>חדרה</c:v>
                </c:pt>
                <c:pt idx="5">
                  <c:v>חיפה</c:v>
                </c:pt>
                <c:pt idx="6">
                  <c:v>כנרת</c:v>
                </c:pt>
                <c:pt idx="7">
                  <c:v>נצרת</c:v>
                </c:pt>
                <c:pt idx="8">
                  <c:v>שרון</c:v>
                </c:pt>
                <c:pt idx="9">
                  <c:v>עכו</c:v>
                </c:pt>
                <c:pt idx="10">
                  <c:v>עפולה</c:v>
                </c:pt>
                <c:pt idx="11">
                  <c:v>פתח תקווה</c:v>
                </c:pt>
                <c:pt idx="12">
                  <c:v>צפת</c:v>
                </c:pt>
                <c:pt idx="13">
                  <c:v>רחובות</c:v>
                </c:pt>
                <c:pt idx="14">
                  <c:v>רמלה</c:v>
                </c:pt>
              </c:strCache>
            </c:strRef>
          </c:cat>
          <c:val>
            <c:numRef>
              <c:f>'Graf Press DIRESA'!$N$26:$N$40</c:f>
              <c:numCache>
                <c:formatCode>General</c:formatCode>
                <c:ptCount val="15"/>
                <c:pt idx="0">
                  <c:v>0.2</c:v>
                </c:pt>
                <c:pt idx="1">
                  <c:v>41.8</c:v>
                </c:pt>
                <c:pt idx="2">
                  <c:v>0.8</c:v>
                </c:pt>
                <c:pt idx="3">
                  <c:v>0.2</c:v>
                </c:pt>
                <c:pt idx="4">
                  <c:v>0</c:v>
                </c:pt>
                <c:pt idx="5">
                  <c:v>0.4</c:v>
                </c:pt>
                <c:pt idx="6">
                  <c:v>0.8</c:v>
                </c:pt>
                <c:pt idx="7">
                  <c:v>1.2</c:v>
                </c:pt>
                <c:pt idx="8">
                  <c:v>0.2</c:v>
                </c:pt>
                <c:pt idx="9">
                  <c:v>3.7</c:v>
                </c:pt>
                <c:pt idx="10">
                  <c:v>1.3</c:v>
                </c:pt>
                <c:pt idx="11">
                  <c:v>0.70000000000000007</c:v>
                </c:pt>
                <c:pt idx="12">
                  <c:v>0</c:v>
                </c:pt>
                <c:pt idx="13">
                  <c:v>0</c:v>
                </c:pt>
                <c:pt idx="14">
                  <c:v>1.1000000000000001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chemeClr val="bg1"/>
    </a:solidFill>
    <a:ln>
      <a:solidFill>
        <a:schemeClr val="accent3">
          <a:lumMod val="5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Age</a:t>
            </a:r>
            <a:r>
              <a:rPr lang="en-US" sz="1200" baseline="0"/>
              <a:t> distribution by years. 2009 - 2013</a:t>
            </a:r>
            <a:endParaRPr lang="en-US" sz="1200"/>
          </a:p>
        </c:rich>
      </c:tx>
      <c:layout>
        <c:manualLayout>
          <c:xMode val="edge"/>
          <c:yMode val="edge"/>
          <c:x val="0.22983806880535065"/>
          <c:y val="0"/>
        </c:manualLayout>
      </c:layout>
    </c:title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'Graf Press Age'!$B$54</c:f>
              <c:strCache>
                <c:ptCount val="1"/>
                <c:pt idx="0">
                  <c:v>0-9</c:v>
                </c:pt>
              </c:strCache>
            </c:strRef>
          </c:tx>
          <c:cat>
            <c:strRef>
              <c:f>'Graf Press Age'!$A$55:$A$61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Age'!$B$55:$B$61</c:f>
              <c:numCache>
                <c:formatCode>General</c:formatCode>
                <c:ptCount val="7"/>
                <c:pt idx="0">
                  <c:v>34</c:v>
                </c:pt>
                <c:pt idx="1">
                  <c:v>22</c:v>
                </c:pt>
                <c:pt idx="2">
                  <c:v>21</c:v>
                </c:pt>
                <c:pt idx="3">
                  <c:v>24</c:v>
                </c:pt>
                <c:pt idx="4">
                  <c:v>49</c:v>
                </c:pt>
                <c:pt idx="6">
                  <c:v>150</c:v>
                </c:pt>
              </c:numCache>
            </c:numRef>
          </c:val>
        </c:ser>
        <c:ser>
          <c:idx val="1"/>
          <c:order val="1"/>
          <c:tx>
            <c:strRef>
              <c:f>'Graf Press Age'!$C$54</c:f>
              <c:strCache>
                <c:ptCount val="1"/>
                <c:pt idx="0">
                  <c:v>10-14</c:v>
                </c:pt>
              </c:strCache>
            </c:strRef>
          </c:tx>
          <c:cat>
            <c:strRef>
              <c:f>'Graf Press Age'!$A$55:$A$61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Age'!$C$55:$C$61</c:f>
              <c:numCache>
                <c:formatCode>General</c:formatCode>
                <c:ptCount val="7"/>
                <c:pt idx="0">
                  <c:v>33</c:v>
                </c:pt>
                <c:pt idx="1">
                  <c:v>29</c:v>
                </c:pt>
                <c:pt idx="2">
                  <c:v>22</c:v>
                </c:pt>
                <c:pt idx="3">
                  <c:v>39</c:v>
                </c:pt>
                <c:pt idx="4">
                  <c:v>63</c:v>
                </c:pt>
                <c:pt idx="6">
                  <c:v>186</c:v>
                </c:pt>
              </c:numCache>
            </c:numRef>
          </c:val>
        </c:ser>
        <c:ser>
          <c:idx val="2"/>
          <c:order val="2"/>
          <c:tx>
            <c:strRef>
              <c:f>'Graf Press Age'!$D$54</c:f>
              <c:strCache>
                <c:ptCount val="1"/>
                <c:pt idx="0">
                  <c:v>15-44</c:v>
                </c:pt>
              </c:strCache>
            </c:strRef>
          </c:tx>
          <c:cat>
            <c:strRef>
              <c:f>'Graf Press Age'!$A$55:$A$61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Age'!$D$55:$D$61</c:f>
              <c:numCache>
                <c:formatCode>General</c:formatCode>
                <c:ptCount val="7"/>
                <c:pt idx="0">
                  <c:v>45</c:v>
                </c:pt>
                <c:pt idx="1">
                  <c:v>62</c:v>
                </c:pt>
                <c:pt idx="2">
                  <c:v>54</c:v>
                </c:pt>
                <c:pt idx="3">
                  <c:v>65</c:v>
                </c:pt>
                <c:pt idx="4">
                  <c:v>142</c:v>
                </c:pt>
                <c:pt idx="6">
                  <c:v>368</c:v>
                </c:pt>
              </c:numCache>
            </c:numRef>
          </c:val>
        </c:ser>
        <c:ser>
          <c:idx val="3"/>
          <c:order val="3"/>
          <c:tx>
            <c:strRef>
              <c:f>'Graf Press Age'!$E$54</c:f>
              <c:strCache>
                <c:ptCount val="1"/>
                <c:pt idx="0">
                  <c:v>45-64</c:v>
                </c:pt>
              </c:strCache>
            </c:strRef>
          </c:tx>
          <c:cat>
            <c:strRef>
              <c:f>'Graf Press Age'!$A$55:$A$61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Age'!$E$55:$E$61</c:f>
              <c:numCache>
                <c:formatCode>General</c:formatCode>
                <c:ptCount val="7"/>
                <c:pt idx="0">
                  <c:v>15</c:v>
                </c:pt>
                <c:pt idx="1">
                  <c:v>13</c:v>
                </c:pt>
                <c:pt idx="2">
                  <c:v>23</c:v>
                </c:pt>
                <c:pt idx="3">
                  <c:v>32</c:v>
                </c:pt>
                <c:pt idx="4">
                  <c:v>52</c:v>
                </c:pt>
                <c:pt idx="6">
                  <c:v>135</c:v>
                </c:pt>
              </c:numCache>
            </c:numRef>
          </c:val>
        </c:ser>
        <c:ser>
          <c:idx val="4"/>
          <c:order val="4"/>
          <c:tx>
            <c:strRef>
              <c:f>'Graf Press Age'!$F$54</c:f>
              <c:strCache>
                <c:ptCount val="1"/>
                <c:pt idx="0">
                  <c:v>65+</c:v>
                </c:pt>
              </c:strCache>
            </c:strRef>
          </c:tx>
          <c:cat>
            <c:strRef>
              <c:f>'Graf Press Age'!$A$55:$A$61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Age'!$F$55:$F$61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  <c:pt idx="4">
                  <c:v>19</c:v>
                </c:pt>
                <c:pt idx="6">
                  <c:v>50</c:v>
                </c:pt>
              </c:numCache>
            </c:numRef>
          </c:val>
        </c:ser>
        <c:dLbls/>
        <c:gapWidth val="55"/>
        <c:gapDepth val="55"/>
        <c:shape val="cylinder"/>
        <c:axId val="80880000"/>
        <c:axId val="80881536"/>
        <c:axId val="0"/>
      </c:bar3DChart>
      <c:catAx>
        <c:axId val="80880000"/>
        <c:scaling>
          <c:orientation val="minMax"/>
        </c:scaling>
        <c:axPos val="b"/>
        <c:numFmt formatCode="General" sourceLinked="0"/>
        <c:majorTickMark val="none"/>
        <c:tickLblPos val="nextTo"/>
        <c:crossAx val="80881536"/>
        <c:crosses val="autoZero"/>
        <c:auto val="1"/>
        <c:lblAlgn val="ctr"/>
        <c:lblOffset val="100"/>
      </c:catAx>
      <c:valAx>
        <c:axId val="808815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0880000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chemeClr val="bg1"/>
    </a:solidFill>
    <a:ln w="28575">
      <a:solidFill>
        <a:schemeClr val="accent3">
          <a:lumMod val="50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</a:rPr>
              <a:t>Case number by nationality. 2004 - 2014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'Graf Press Age'!$O$1</c:f>
              <c:strCache>
                <c:ptCount val="1"/>
                <c:pt idx="0">
                  <c:v>Jews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cat>
            <c:strRef>
              <c:f>'Graf Press Age'!$N$2:$N$8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Age'!$O$2:$O$8</c:f>
              <c:numCache>
                <c:formatCode>0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</c:v>
                </c:pt>
                <c:pt idx="4">
                  <c:v>15</c:v>
                </c:pt>
                <c:pt idx="6">
                  <c:v>47</c:v>
                </c:pt>
              </c:numCache>
            </c:numRef>
          </c:val>
        </c:ser>
        <c:ser>
          <c:idx val="1"/>
          <c:order val="1"/>
          <c:tx>
            <c:strRef>
              <c:f>'Graf Press Age'!$P$1</c:f>
              <c:strCache>
                <c:ptCount val="1"/>
                <c:pt idx="0">
                  <c:v>Non-Jews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'Graf Press Age'!$N$2:$N$8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6">
                  <c:v>total</c:v>
                </c:pt>
              </c:strCache>
            </c:strRef>
          </c:cat>
          <c:val>
            <c:numRef>
              <c:f>'Graf Press Age'!$P$2:$P$8</c:f>
              <c:numCache>
                <c:formatCode>0</c:formatCode>
                <c:ptCount val="7"/>
                <c:pt idx="0">
                  <c:v>132</c:v>
                </c:pt>
                <c:pt idx="1">
                  <c:v>124</c:v>
                </c:pt>
                <c:pt idx="2">
                  <c:v>126</c:v>
                </c:pt>
                <c:pt idx="3">
                  <c:v>180</c:v>
                </c:pt>
                <c:pt idx="4">
                  <c:v>310</c:v>
                </c:pt>
                <c:pt idx="6">
                  <c:v>872</c:v>
                </c:pt>
              </c:numCache>
            </c:numRef>
          </c:val>
        </c:ser>
        <c:dLbls/>
        <c:shape val="cylinder"/>
        <c:axId val="80933632"/>
        <c:axId val="80935168"/>
        <c:axId val="0"/>
      </c:bar3DChart>
      <c:catAx>
        <c:axId val="8093363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35168"/>
        <c:crosses val="autoZero"/>
        <c:auto val="1"/>
        <c:lblAlgn val="ctr"/>
        <c:lblOffset val="100"/>
      </c:catAx>
      <c:valAx>
        <c:axId val="80935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28575">
      <a:solidFill>
        <a:schemeClr val="accent3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 sz="1100" b="1"/>
              <a:t>Incidence x100,000</a:t>
            </a:r>
            <a:r>
              <a:rPr lang="en-GB" sz="1100" b="1" baseline="0"/>
              <a:t> persons. 2009 - 2013</a:t>
            </a:r>
            <a:endParaRPr lang="en-GB" sz="1100" b="1"/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'Graf Press DIRESA'!$Y$91</c:f>
              <c:strCache>
                <c:ptCount val="1"/>
                <c:pt idx="0">
                  <c:v>דרום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'Graf Press DIRESA'!$Z$90:$AD$90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'Graf Press DIRESA'!$Z$91:$AD$91</c:f>
              <c:numCache>
                <c:formatCode>General</c:formatCode>
                <c:ptCount val="5"/>
                <c:pt idx="0">
                  <c:v>10.5</c:v>
                </c:pt>
                <c:pt idx="1">
                  <c:v>11.1</c:v>
                </c:pt>
                <c:pt idx="2">
                  <c:v>11.7</c:v>
                </c:pt>
                <c:pt idx="3">
                  <c:v>24.9</c:v>
                </c:pt>
                <c:pt idx="4">
                  <c:v>41.8</c:v>
                </c:pt>
              </c:numCache>
            </c:numRef>
          </c:val>
        </c:ser>
        <c:ser>
          <c:idx val="1"/>
          <c:order val="1"/>
          <c:tx>
            <c:strRef>
              <c:f>'Graf Press DIRESA'!$Y$92</c:f>
              <c:strCache>
                <c:ptCount val="1"/>
                <c:pt idx="0">
                  <c:v>עכו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'Graf Press DIRESA'!$Z$90:$AD$90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'Graf Press DIRESA'!$Z$92:$AD$92</c:f>
              <c:numCache>
                <c:formatCode>General</c:formatCode>
                <c:ptCount val="5"/>
                <c:pt idx="0">
                  <c:v>7</c:v>
                </c:pt>
                <c:pt idx="1">
                  <c:v>3.2</c:v>
                </c:pt>
                <c:pt idx="2">
                  <c:v>3.1</c:v>
                </c:pt>
                <c:pt idx="3">
                  <c:v>1.2</c:v>
                </c:pt>
                <c:pt idx="4">
                  <c:v>3.7</c:v>
                </c:pt>
              </c:numCache>
            </c:numRef>
          </c:val>
        </c:ser>
        <c:ser>
          <c:idx val="2"/>
          <c:order val="2"/>
          <c:tx>
            <c:strRef>
              <c:f>'Graf Press DIRESA'!$Y$93</c:f>
              <c:strCache>
                <c:ptCount val="1"/>
                <c:pt idx="0">
                  <c:v>נצרת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'Graf Press DIRESA'!$Z$90:$AD$90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'Graf Press DIRESA'!$Z$93:$AD$93</c:f>
              <c:numCache>
                <c:formatCode>General</c:formatCode>
                <c:ptCount val="5"/>
                <c:pt idx="0">
                  <c:v>1.3</c:v>
                </c:pt>
                <c:pt idx="1">
                  <c:v>1.8</c:v>
                </c:pt>
                <c:pt idx="2">
                  <c:v>6.6</c:v>
                </c:pt>
                <c:pt idx="3">
                  <c:v>1.8</c:v>
                </c:pt>
                <c:pt idx="4">
                  <c:v>1.2</c:v>
                </c:pt>
              </c:numCache>
            </c:numRef>
          </c:val>
        </c:ser>
        <c:dLbls/>
        <c:marker val="1"/>
        <c:axId val="83891712"/>
        <c:axId val="83893248"/>
      </c:lineChart>
      <c:catAx>
        <c:axId val="83891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93248"/>
        <c:crosses val="autoZero"/>
        <c:auto val="1"/>
        <c:lblAlgn val="ctr"/>
        <c:lblOffset val="100"/>
      </c:catAx>
      <c:valAx>
        <c:axId val="83893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9F448-8C77-49A1-ABC9-8641D217224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5E4E48-CEC8-4632-8344-4C7A030F0B91}">
      <dgm:prSet phldrT="[Text]" custT="1"/>
      <dgm:spPr/>
      <dgm:t>
        <a:bodyPr/>
        <a:lstStyle/>
        <a:p>
          <a:r>
            <a:rPr lang="en-GB" sz="3200" b="1" dirty="0" smtClean="0"/>
            <a:t>Probable case</a:t>
          </a:r>
          <a:endParaRPr lang="en-GB" sz="3200" b="1" dirty="0"/>
        </a:p>
      </dgm:t>
    </dgm:pt>
    <dgm:pt modelId="{F2DAE28D-BAF0-492D-9E67-C6A2375E8AE9}" type="parTrans" cxnId="{6E1C92ED-1C63-4819-9DEA-48C8F2742611}">
      <dgm:prSet/>
      <dgm:spPr/>
      <dgm:t>
        <a:bodyPr/>
        <a:lstStyle/>
        <a:p>
          <a:endParaRPr lang="en-GB"/>
        </a:p>
      </dgm:t>
    </dgm:pt>
    <dgm:pt modelId="{EF7A0C2F-D3ED-4E3E-8BDA-9EBD16A9B5B3}" type="sibTrans" cxnId="{6E1C92ED-1C63-4819-9DEA-48C8F2742611}">
      <dgm:prSet/>
      <dgm:spPr/>
      <dgm:t>
        <a:bodyPr/>
        <a:lstStyle/>
        <a:p>
          <a:endParaRPr lang="en-GB"/>
        </a:p>
      </dgm:t>
    </dgm:pt>
    <dgm:pt modelId="{CF74A7CF-E845-42E1-98B4-C7283D26B55F}">
      <dgm:prSet phldrT="[Text]" custT="1"/>
      <dgm:spPr/>
      <dgm:t>
        <a:bodyPr/>
        <a:lstStyle/>
        <a:p>
          <a:pPr algn="l"/>
          <a:r>
            <a:rPr lang="en-GB" sz="2400" b="1" dirty="0" smtClean="0"/>
            <a:t>Clinical compatible:</a:t>
          </a:r>
        </a:p>
        <a:p>
          <a:pPr algn="l"/>
          <a:r>
            <a:rPr lang="en-GB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Epidemiologically linked to a confirmed human or animal brucellosis case</a:t>
          </a:r>
          <a:endParaRPr lang="en-GB" sz="1800" dirty="0"/>
        </a:p>
      </dgm:t>
    </dgm:pt>
    <dgm:pt modelId="{585CD367-29D0-436B-AFE2-1EDDAECC2A7F}" type="parTrans" cxnId="{10E5D55E-7717-4F71-965E-CA7A93346544}">
      <dgm:prSet/>
      <dgm:spPr/>
      <dgm:t>
        <a:bodyPr/>
        <a:lstStyle/>
        <a:p>
          <a:endParaRPr lang="en-GB"/>
        </a:p>
      </dgm:t>
    </dgm:pt>
    <dgm:pt modelId="{462CCFD9-7CB1-4B0D-B3D1-8CC919D5CFBD}" type="sibTrans" cxnId="{10E5D55E-7717-4F71-965E-CA7A93346544}">
      <dgm:prSet/>
      <dgm:spPr/>
      <dgm:t>
        <a:bodyPr/>
        <a:lstStyle/>
        <a:p>
          <a:endParaRPr lang="en-GB"/>
        </a:p>
      </dgm:t>
    </dgm:pt>
    <dgm:pt modelId="{09D9A195-9A6B-407B-81D6-3411202CD8F9}">
      <dgm:prSet phldrT="[Text]" custT="1"/>
      <dgm:spPr/>
      <dgm:t>
        <a:bodyPr/>
        <a:lstStyle/>
        <a:p>
          <a:pPr algn="l"/>
          <a:r>
            <a:rPr lang="en-GB" sz="2400" b="1" dirty="0" smtClean="0"/>
            <a:t>Lab: </a:t>
          </a:r>
        </a:p>
        <a:p>
          <a:pPr algn="l"/>
          <a:r>
            <a:rPr lang="en-GB" sz="2400" i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</a:t>
          </a:r>
          <a:r>
            <a:rPr lang="en-GB" sz="1600" i="1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total antibody </a:t>
          </a:r>
          <a:r>
            <a:rPr lang="en-GB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titer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greater than or equal to 160 (SAT) or </a:t>
          </a:r>
        </a:p>
        <a:p>
          <a:pPr algn="l"/>
          <a:r>
            <a:rPr lang="en-GB" sz="1600" i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</a:t>
          </a:r>
          <a:r>
            <a:rPr lang="en-GB" sz="1600" i="1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GB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microagglutination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test (BMAT) in one or more serum specimens</a:t>
          </a:r>
        </a:p>
        <a:p>
          <a:pPr algn="l"/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Detection of </a:t>
          </a:r>
          <a:r>
            <a:rPr lang="en-GB" sz="1600" i="1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DNA in a clinical    specimen by PCR assay</a:t>
          </a:r>
          <a:endParaRPr lang="en-GB" sz="1600" dirty="0"/>
        </a:p>
      </dgm:t>
    </dgm:pt>
    <dgm:pt modelId="{5D9D1FDD-5802-4320-A6BA-211059D3F842}" type="parTrans" cxnId="{FEC87314-61D3-4DEC-849D-1220AF425C0F}">
      <dgm:prSet/>
      <dgm:spPr/>
      <dgm:t>
        <a:bodyPr/>
        <a:lstStyle/>
        <a:p>
          <a:endParaRPr lang="en-GB"/>
        </a:p>
      </dgm:t>
    </dgm:pt>
    <dgm:pt modelId="{759313C2-12C9-433D-B22C-8B8BD891FDD1}" type="sibTrans" cxnId="{FEC87314-61D3-4DEC-849D-1220AF425C0F}">
      <dgm:prSet/>
      <dgm:spPr/>
      <dgm:t>
        <a:bodyPr/>
        <a:lstStyle/>
        <a:p>
          <a:endParaRPr lang="en-GB"/>
        </a:p>
      </dgm:t>
    </dgm:pt>
    <dgm:pt modelId="{C688D397-3385-47ED-AE82-E72804AA15A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800" b="1" dirty="0" smtClean="0"/>
            <a:t>Confirmed case</a:t>
          </a:r>
          <a:endParaRPr lang="en-GB" sz="2800" b="1" dirty="0"/>
        </a:p>
      </dgm:t>
    </dgm:pt>
    <dgm:pt modelId="{FA31961A-0C99-4B69-AE4E-404B87181A93}" type="parTrans" cxnId="{B1846474-6E75-49DD-B8E2-E716444B47BF}">
      <dgm:prSet/>
      <dgm:spPr/>
      <dgm:t>
        <a:bodyPr/>
        <a:lstStyle/>
        <a:p>
          <a:endParaRPr lang="en-GB"/>
        </a:p>
      </dgm:t>
    </dgm:pt>
    <dgm:pt modelId="{00C81E7B-E3DD-4AAB-821C-A2E4F8D554DF}" type="sibTrans" cxnId="{B1846474-6E75-49DD-B8E2-E716444B47BF}">
      <dgm:prSet/>
      <dgm:spPr/>
      <dgm:t>
        <a:bodyPr/>
        <a:lstStyle/>
        <a:p>
          <a:endParaRPr lang="en-GB"/>
        </a:p>
      </dgm:t>
    </dgm:pt>
    <dgm:pt modelId="{DDDD0917-3490-4117-BA9C-28D1699DF347}">
      <dgm:prSet phldrT="[Text]" custT="1"/>
      <dgm:spPr/>
      <dgm:t>
        <a:bodyPr/>
        <a:lstStyle/>
        <a:p>
          <a:pPr algn="l"/>
          <a:r>
            <a:rPr lang="en-GB" sz="2400" b="1" dirty="0" smtClean="0"/>
            <a:t>Clinical compatible:</a:t>
          </a:r>
        </a:p>
        <a:p>
          <a:pPr algn="l"/>
          <a:r>
            <a:rPr lang="en-GB" sz="18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Epidemiologically linked to a confirmed human or animal brucellosis case</a:t>
          </a:r>
          <a:endParaRPr lang="en-GB" sz="1800" dirty="0"/>
        </a:p>
      </dgm:t>
    </dgm:pt>
    <dgm:pt modelId="{71F8374C-871D-484D-9159-9A0D5099016C}" type="parTrans" cxnId="{2B69B80D-B080-4407-82D3-18E200621FD9}">
      <dgm:prSet/>
      <dgm:spPr/>
      <dgm:t>
        <a:bodyPr/>
        <a:lstStyle/>
        <a:p>
          <a:endParaRPr lang="en-GB"/>
        </a:p>
      </dgm:t>
    </dgm:pt>
    <dgm:pt modelId="{76E362DE-A20F-475B-A54B-2E4086E2A7CE}" type="sibTrans" cxnId="{2B69B80D-B080-4407-82D3-18E200621FD9}">
      <dgm:prSet/>
      <dgm:spPr/>
      <dgm:t>
        <a:bodyPr/>
        <a:lstStyle/>
        <a:p>
          <a:endParaRPr lang="en-GB"/>
        </a:p>
      </dgm:t>
    </dgm:pt>
    <dgm:pt modelId="{641FB5D5-C37D-4664-98D6-C4F3E17DC411}">
      <dgm:prSet phldrT="[Text]" custT="1"/>
      <dgm:spPr/>
      <dgm:t>
        <a:bodyPr/>
        <a:lstStyle/>
        <a:p>
          <a:pPr algn="l"/>
          <a:r>
            <a:rPr lang="en-GB" sz="2400" b="1" dirty="0" smtClean="0"/>
            <a:t>Lab:</a:t>
          </a:r>
        </a:p>
        <a:p>
          <a:pPr algn="l"/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Culture and identification of </a:t>
          </a:r>
          <a:r>
            <a:rPr lang="en-GB" sz="1600" i="1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from clinical specimens</a:t>
          </a:r>
        </a:p>
        <a:p>
          <a:pPr algn="l"/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Evidence of a fourfold or greater rise in </a:t>
          </a:r>
          <a:r>
            <a:rPr lang="en-GB" sz="1600" i="1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antibody </a:t>
          </a:r>
          <a:r>
            <a:rPr lang="en-GB" sz="16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titer</a:t>
          </a:r>
          <a:r>
            <a:rPr lang="en-GB" sz="16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between acute- and convalescent serum specimens obtained greater than or equal to 2 weeks apart</a:t>
          </a:r>
          <a:endParaRPr lang="en-GB" sz="1600" dirty="0"/>
        </a:p>
      </dgm:t>
    </dgm:pt>
    <dgm:pt modelId="{B9B73921-58BE-437F-ACEE-D97EF2779830}" type="parTrans" cxnId="{EDC1F0BE-CFCC-457F-8C22-6700A6E8EB6A}">
      <dgm:prSet/>
      <dgm:spPr/>
      <dgm:t>
        <a:bodyPr/>
        <a:lstStyle/>
        <a:p>
          <a:endParaRPr lang="en-GB"/>
        </a:p>
      </dgm:t>
    </dgm:pt>
    <dgm:pt modelId="{1B078D26-2075-4F13-95FB-1103F15E70D1}" type="sibTrans" cxnId="{EDC1F0BE-CFCC-457F-8C22-6700A6E8EB6A}">
      <dgm:prSet/>
      <dgm:spPr/>
      <dgm:t>
        <a:bodyPr/>
        <a:lstStyle/>
        <a:p>
          <a:endParaRPr lang="en-GB"/>
        </a:p>
      </dgm:t>
    </dgm:pt>
    <dgm:pt modelId="{870CC574-F20C-4A80-8EA9-B3781C2955DF}" type="pres">
      <dgm:prSet presAssocID="{A149F448-8C77-49A1-ABC9-8641D21722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6741B4B-A180-4232-BB60-2AC502DE9084}" type="pres">
      <dgm:prSet presAssocID="{B85E4E48-CEC8-4632-8344-4C7A030F0B91}" presName="root" presStyleCnt="0"/>
      <dgm:spPr/>
    </dgm:pt>
    <dgm:pt modelId="{36BDEE15-4BD2-4EC8-92A2-8FEDC46C081A}" type="pres">
      <dgm:prSet presAssocID="{B85E4E48-CEC8-4632-8344-4C7A030F0B91}" presName="rootComposite" presStyleCnt="0"/>
      <dgm:spPr/>
    </dgm:pt>
    <dgm:pt modelId="{1CEFE4F9-B204-4BA8-9225-3CF3F4287933}" type="pres">
      <dgm:prSet presAssocID="{B85E4E48-CEC8-4632-8344-4C7A030F0B91}" presName="rootText" presStyleLbl="node1" presStyleIdx="0" presStyleCnt="2" custScaleX="220482"/>
      <dgm:spPr/>
      <dgm:t>
        <a:bodyPr/>
        <a:lstStyle/>
        <a:p>
          <a:endParaRPr lang="en-GB"/>
        </a:p>
      </dgm:t>
    </dgm:pt>
    <dgm:pt modelId="{D3B50D4A-EF7B-43C9-A8A0-3EB59993BC05}" type="pres">
      <dgm:prSet presAssocID="{B85E4E48-CEC8-4632-8344-4C7A030F0B91}" presName="rootConnector" presStyleLbl="node1" presStyleIdx="0" presStyleCnt="2"/>
      <dgm:spPr/>
      <dgm:t>
        <a:bodyPr/>
        <a:lstStyle/>
        <a:p>
          <a:endParaRPr lang="en-GB"/>
        </a:p>
      </dgm:t>
    </dgm:pt>
    <dgm:pt modelId="{00118718-5001-4985-9CA8-5183B730370E}" type="pres">
      <dgm:prSet presAssocID="{B85E4E48-CEC8-4632-8344-4C7A030F0B91}" presName="childShape" presStyleCnt="0"/>
      <dgm:spPr/>
    </dgm:pt>
    <dgm:pt modelId="{4D7FE59D-4B35-406B-ADC4-6AD48618B235}" type="pres">
      <dgm:prSet presAssocID="{585CD367-29D0-436B-AFE2-1EDDAECC2A7F}" presName="Name13" presStyleLbl="parChTrans1D2" presStyleIdx="0" presStyleCnt="4"/>
      <dgm:spPr/>
      <dgm:t>
        <a:bodyPr/>
        <a:lstStyle/>
        <a:p>
          <a:endParaRPr lang="en-GB"/>
        </a:p>
      </dgm:t>
    </dgm:pt>
    <dgm:pt modelId="{827D52D9-74ED-4572-933C-3E9614142BDB}" type="pres">
      <dgm:prSet presAssocID="{CF74A7CF-E845-42E1-98B4-C7283D26B55F}" presName="childText" presStyleLbl="bgAcc1" presStyleIdx="0" presStyleCnt="4" custScaleX="2284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48CA9B-EF1D-49FF-8CD9-9CD7A957597F}" type="pres">
      <dgm:prSet presAssocID="{5D9D1FDD-5802-4320-A6BA-211059D3F842}" presName="Name13" presStyleLbl="parChTrans1D2" presStyleIdx="1" presStyleCnt="4"/>
      <dgm:spPr/>
      <dgm:t>
        <a:bodyPr/>
        <a:lstStyle/>
        <a:p>
          <a:endParaRPr lang="en-GB"/>
        </a:p>
      </dgm:t>
    </dgm:pt>
    <dgm:pt modelId="{57DA2705-31E4-44B2-9E7E-4F9559FE69C8}" type="pres">
      <dgm:prSet presAssocID="{09D9A195-9A6B-407B-81D6-3411202CD8F9}" presName="childText" presStyleLbl="bgAcc1" presStyleIdx="1" presStyleCnt="4" custScaleX="219638" custScaleY="181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0EF43-73BE-434B-95E5-AA62911BB401}" type="pres">
      <dgm:prSet presAssocID="{C688D397-3385-47ED-AE82-E72804AA15A8}" presName="root" presStyleCnt="0"/>
      <dgm:spPr/>
    </dgm:pt>
    <dgm:pt modelId="{3A8E4B8F-EABE-4C52-AFEB-40208825EA7D}" type="pres">
      <dgm:prSet presAssocID="{C688D397-3385-47ED-AE82-E72804AA15A8}" presName="rootComposite" presStyleCnt="0"/>
      <dgm:spPr/>
    </dgm:pt>
    <dgm:pt modelId="{5ED4AD2F-1A48-4701-9C7E-EC238597270E}" type="pres">
      <dgm:prSet presAssocID="{C688D397-3385-47ED-AE82-E72804AA15A8}" presName="rootText" presStyleLbl="node1" presStyleIdx="1" presStyleCnt="2" custScaleX="208569"/>
      <dgm:spPr/>
      <dgm:t>
        <a:bodyPr/>
        <a:lstStyle/>
        <a:p>
          <a:endParaRPr lang="en-GB"/>
        </a:p>
      </dgm:t>
    </dgm:pt>
    <dgm:pt modelId="{C7C05149-FFE9-4934-9EE9-9F7EBC3C3BD5}" type="pres">
      <dgm:prSet presAssocID="{C688D397-3385-47ED-AE82-E72804AA15A8}" presName="rootConnector" presStyleLbl="node1" presStyleIdx="1" presStyleCnt="2"/>
      <dgm:spPr/>
      <dgm:t>
        <a:bodyPr/>
        <a:lstStyle/>
        <a:p>
          <a:endParaRPr lang="en-GB"/>
        </a:p>
      </dgm:t>
    </dgm:pt>
    <dgm:pt modelId="{C14F3CE0-A89B-4C11-8857-B40971A677FD}" type="pres">
      <dgm:prSet presAssocID="{C688D397-3385-47ED-AE82-E72804AA15A8}" presName="childShape" presStyleCnt="0"/>
      <dgm:spPr/>
    </dgm:pt>
    <dgm:pt modelId="{B60442CE-5A94-4376-A719-3B0896D26F67}" type="pres">
      <dgm:prSet presAssocID="{71F8374C-871D-484D-9159-9A0D5099016C}" presName="Name13" presStyleLbl="parChTrans1D2" presStyleIdx="2" presStyleCnt="4"/>
      <dgm:spPr/>
      <dgm:t>
        <a:bodyPr/>
        <a:lstStyle/>
        <a:p>
          <a:endParaRPr lang="en-GB"/>
        </a:p>
      </dgm:t>
    </dgm:pt>
    <dgm:pt modelId="{B466BCF2-DC10-4668-8B69-5C9117627A18}" type="pres">
      <dgm:prSet presAssocID="{DDDD0917-3490-4117-BA9C-28D1699DF347}" presName="childText" presStyleLbl="bgAcc1" presStyleIdx="2" presStyleCnt="4" custScaleX="2385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A57E4B-548F-497C-8B8E-FBCBB272B1EC}" type="pres">
      <dgm:prSet presAssocID="{B9B73921-58BE-437F-ACEE-D97EF2779830}" presName="Name13" presStyleLbl="parChTrans1D2" presStyleIdx="3" presStyleCnt="4"/>
      <dgm:spPr/>
      <dgm:t>
        <a:bodyPr/>
        <a:lstStyle/>
        <a:p>
          <a:endParaRPr lang="en-GB"/>
        </a:p>
      </dgm:t>
    </dgm:pt>
    <dgm:pt modelId="{B3CF37A3-7F32-4A2E-B7B3-AD3F06A6F819}" type="pres">
      <dgm:prSet presAssocID="{641FB5D5-C37D-4664-98D6-C4F3E17DC411}" presName="childText" presStyleLbl="bgAcc1" presStyleIdx="3" presStyleCnt="4" custScaleX="232267" custScaleY="177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E5D55E-7717-4F71-965E-CA7A93346544}" srcId="{B85E4E48-CEC8-4632-8344-4C7A030F0B91}" destId="{CF74A7CF-E845-42E1-98B4-C7283D26B55F}" srcOrd="0" destOrd="0" parTransId="{585CD367-29D0-436B-AFE2-1EDDAECC2A7F}" sibTransId="{462CCFD9-7CB1-4B0D-B3D1-8CC919D5CFBD}"/>
    <dgm:cxn modelId="{FDCDA4DB-0313-4225-8CC3-34F084AF8DCF}" type="presOf" srcId="{585CD367-29D0-436B-AFE2-1EDDAECC2A7F}" destId="{4D7FE59D-4B35-406B-ADC4-6AD48618B235}" srcOrd="0" destOrd="0" presId="urn:microsoft.com/office/officeart/2005/8/layout/hierarchy3"/>
    <dgm:cxn modelId="{2B69B80D-B080-4407-82D3-18E200621FD9}" srcId="{C688D397-3385-47ED-AE82-E72804AA15A8}" destId="{DDDD0917-3490-4117-BA9C-28D1699DF347}" srcOrd="0" destOrd="0" parTransId="{71F8374C-871D-484D-9159-9A0D5099016C}" sibTransId="{76E362DE-A20F-475B-A54B-2E4086E2A7CE}"/>
    <dgm:cxn modelId="{72C3200B-B89C-4D9C-8EBF-B800ADEBA573}" type="presOf" srcId="{C688D397-3385-47ED-AE82-E72804AA15A8}" destId="{C7C05149-FFE9-4934-9EE9-9F7EBC3C3BD5}" srcOrd="1" destOrd="0" presId="urn:microsoft.com/office/officeart/2005/8/layout/hierarchy3"/>
    <dgm:cxn modelId="{B1846474-6E75-49DD-B8E2-E716444B47BF}" srcId="{A149F448-8C77-49A1-ABC9-8641D2172242}" destId="{C688D397-3385-47ED-AE82-E72804AA15A8}" srcOrd="1" destOrd="0" parTransId="{FA31961A-0C99-4B69-AE4E-404B87181A93}" sibTransId="{00C81E7B-E3DD-4AAB-821C-A2E4F8D554DF}"/>
    <dgm:cxn modelId="{B63731D2-EC8A-4544-8CA4-1B8B792B170C}" type="presOf" srcId="{A149F448-8C77-49A1-ABC9-8641D2172242}" destId="{870CC574-F20C-4A80-8EA9-B3781C2955DF}" srcOrd="0" destOrd="0" presId="urn:microsoft.com/office/officeart/2005/8/layout/hierarchy3"/>
    <dgm:cxn modelId="{EDC1F0BE-CFCC-457F-8C22-6700A6E8EB6A}" srcId="{C688D397-3385-47ED-AE82-E72804AA15A8}" destId="{641FB5D5-C37D-4664-98D6-C4F3E17DC411}" srcOrd="1" destOrd="0" parTransId="{B9B73921-58BE-437F-ACEE-D97EF2779830}" sibTransId="{1B078D26-2075-4F13-95FB-1103F15E70D1}"/>
    <dgm:cxn modelId="{4063A3D5-E102-4EA4-AF22-9E2B732E7111}" type="presOf" srcId="{B85E4E48-CEC8-4632-8344-4C7A030F0B91}" destId="{D3B50D4A-EF7B-43C9-A8A0-3EB59993BC05}" srcOrd="1" destOrd="0" presId="urn:microsoft.com/office/officeart/2005/8/layout/hierarchy3"/>
    <dgm:cxn modelId="{FEC87314-61D3-4DEC-849D-1220AF425C0F}" srcId="{B85E4E48-CEC8-4632-8344-4C7A030F0B91}" destId="{09D9A195-9A6B-407B-81D6-3411202CD8F9}" srcOrd="1" destOrd="0" parTransId="{5D9D1FDD-5802-4320-A6BA-211059D3F842}" sibTransId="{759313C2-12C9-433D-B22C-8B8BD891FDD1}"/>
    <dgm:cxn modelId="{89C522AD-4771-4F14-A413-944A3C14A40F}" type="presOf" srcId="{5D9D1FDD-5802-4320-A6BA-211059D3F842}" destId="{9C48CA9B-EF1D-49FF-8CD9-9CD7A957597F}" srcOrd="0" destOrd="0" presId="urn:microsoft.com/office/officeart/2005/8/layout/hierarchy3"/>
    <dgm:cxn modelId="{936B5E31-5AF0-4358-8115-DC51D5C9BD2D}" type="presOf" srcId="{B85E4E48-CEC8-4632-8344-4C7A030F0B91}" destId="{1CEFE4F9-B204-4BA8-9225-3CF3F4287933}" srcOrd="0" destOrd="0" presId="urn:microsoft.com/office/officeart/2005/8/layout/hierarchy3"/>
    <dgm:cxn modelId="{F4ED8762-6840-464D-84FB-51E2CEBEC0C9}" type="presOf" srcId="{CF74A7CF-E845-42E1-98B4-C7283D26B55F}" destId="{827D52D9-74ED-4572-933C-3E9614142BDB}" srcOrd="0" destOrd="0" presId="urn:microsoft.com/office/officeart/2005/8/layout/hierarchy3"/>
    <dgm:cxn modelId="{6E1C92ED-1C63-4819-9DEA-48C8F2742611}" srcId="{A149F448-8C77-49A1-ABC9-8641D2172242}" destId="{B85E4E48-CEC8-4632-8344-4C7A030F0B91}" srcOrd="0" destOrd="0" parTransId="{F2DAE28D-BAF0-492D-9E67-C6A2375E8AE9}" sibTransId="{EF7A0C2F-D3ED-4E3E-8BDA-9EBD16A9B5B3}"/>
    <dgm:cxn modelId="{DF96815E-763D-44EF-9EB6-084C1FDBB4D1}" type="presOf" srcId="{B9B73921-58BE-437F-ACEE-D97EF2779830}" destId="{AAA57E4B-548F-497C-8B8E-FBCBB272B1EC}" srcOrd="0" destOrd="0" presId="urn:microsoft.com/office/officeart/2005/8/layout/hierarchy3"/>
    <dgm:cxn modelId="{468EF441-262F-4CC3-B255-F61F288FB387}" type="presOf" srcId="{71F8374C-871D-484D-9159-9A0D5099016C}" destId="{B60442CE-5A94-4376-A719-3B0896D26F67}" srcOrd="0" destOrd="0" presId="urn:microsoft.com/office/officeart/2005/8/layout/hierarchy3"/>
    <dgm:cxn modelId="{5CE1073F-BE10-416D-BDF5-23D4E176AE2B}" type="presOf" srcId="{C688D397-3385-47ED-AE82-E72804AA15A8}" destId="{5ED4AD2F-1A48-4701-9C7E-EC238597270E}" srcOrd="0" destOrd="0" presId="urn:microsoft.com/office/officeart/2005/8/layout/hierarchy3"/>
    <dgm:cxn modelId="{F28456E4-549E-4FA9-8373-DF8CE6E109C8}" type="presOf" srcId="{641FB5D5-C37D-4664-98D6-C4F3E17DC411}" destId="{B3CF37A3-7F32-4A2E-B7B3-AD3F06A6F819}" srcOrd="0" destOrd="0" presId="urn:microsoft.com/office/officeart/2005/8/layout/hierarchy3"/>
    <dgm:cxn modelId="{35997569-B39E-44A1-921C-1626F3941DE0}" type="presOf" srcId="{DDDD0917-3490-4117-BA9C-28D1699DF347}" destId="{B466BCF2-DC10-4668-8B69-5C9117627A18}" srcOrd="0" destOrd="0" presId="urn:microsoft.com/office/officeart/2005/8/layout/hierarchy3"/>
    <dgm:cxn modelId="{48E6C54C-0E3B-445C-8106-83CB7F421223}" type="presOf" srcId="{09D9A195-9A6B-407B-81D6-3411202CD8F9}" destId="{57DA2705-31E4-44B2-9E7E-4F9559FE69C8}" srcOrd="0" destOrd="0" presId="urn:microsoft.com/office/officeart/2005/8/layout/hierarchy3"/>
    <dgm:cxn modelId="{8595D7B2-06C0-4750-B99B-72F149FA25D0}" type="presParOf" srcId="{870CC574-F20C-4A80-8EA9-B3781C2955DF}" destId="{86741B4B-A180-4232-BB60-2AC502DE9084}" srcOrd="0" destOrd="0" presId="urn:microsoft.com/office/officeart/2005/8/layout/hierarchy3"/>
    <dgm:cxn modelId="{C9CF649F-DBB4-4355-93FE-97033C6FE5E4}" type="presParOf" srcId="{86741B4B-A180-4232-BB60-2AC502DE9084}" destId="{36BDEE15-4BD2-4EC8-92A2-8FEDC46C081A}" srcOrd="0" destOrd="0" presId="urn:microsoft.com/office/officeart/2005/8/layout/hierarchy3"/>
    <dgm:cxn modelId="{61549269-2902-4D6A-B325-5D5B65789DD4}" type="presParOf" srcId="{36BDEE15-4BD2-4EC8-92A2-8FEDC46C081A}" destId="{1CEFE4F9-B204-4BA8-9225-3CF3F4287933}" srcOrd="0" destOrd="0" presId="urn:microsoft.com/office/officeart/2005/8/layout/hierarchy3"/>
    <dgm:cxn modelId="{47D822F2-E077-4339-9693-315F6047B6D3}" type="presParOf" srcId="{36BDEE15-4BD2-4EC8-92A2-8FEDC46C081A}" destId="{D3B50D4A-EF7B-43C9-A8A0-3EB59993BC05}" srcOrd="1" destOrd="0" presId="urn:microsoft.com/office/officeart/2005/8/layout/hierarchy3"/>
    <dgm:cxn modelId="{61EACEBF-CEC3-4C38-886B-CF6007E04D17}" type="presParOf" srcId="{86741B4B-A180-4232-BB60-2AC502DE9084}" destId="{00118718-5001-4985-9CA8-5183B730370E}" srcOrd="1" destOrd="0" presId="urn:microsoft.com/office/officeart/2005/8/layout/hierarchy3"/>
    <dgm:cxn modelId="{F3964E6D-93A3-456E-B9A2-C542B4E29AC6}" type="presParOf" srcId="{00118718-5001-4985-9CA8-5183B730370E}" destId="{4D7FE59D-4B35-406B-ADC4-6AD48618B235}" srcOrd="0" destOrd="0" presId="urn:microsoft.com/office/officeart/2005/8/layout/hierarchy3"/>
    <dgm:cxn modelId="{8B5F1778-CAB8-447A-9DFA-06864F02CDF8}" type="presParOf" srcId="{00118718-5001-4985-9CA8-5183B730370E}" destId="{827D52D9-74ED-4572-933C-3E9614142BDB}" srcOrd="1" destOrd="0" presId="urn:microsoft.com/office/officeart/2005/8/layout/hierarchy3"/>
    <dgm:cxn modelId="{A7302B73-67D1-46A7-9DA8-DFAF379C9A61}" type="presParOf" srcId="{00118718-5001-4985-9CA8-5183B730370E}" destId="{9C48CA9B-EF1D-49FF-8CD9-9CD7A957597F}" srcOrd="2" destOrd="0" presId="urn:microsoft.com/office/officeart/2005/8/layout/hierarchy3"/>
    <dgm:cxn modelId="{52E80232-E41E-4CD3-BEAC-718CC4731FB3}" type="presParOf" srcId="{00118718-5001-4985-9CA8-5183B730370E}" destId="{57DA2705-31E4-44B2-9E7E-4F9559FE69C8}" srcOrd="3" destOrd="0" presId="urn:microsoft.com/office/officeart/2005/8/layout/hierarchy3"/>
    <dgm:cxn modelId="{C35B8B8A-0664-4123-B4EE-59C02DA99EDF}" type="presParOf" srcId="{870CC574-F20C-4A80-8EA9-B3781C2955DF}" destId="{8580EF43-73BE-434B-95E5-AA62911BB401}" srcOrd="1" destOrd="0" presId="urn:microsoft.com/office/officeart/2005/8/layout/hierarchy3"/>
    <dgm:cxn modelId="{26252CC0-7ADE-445E-B0CE-DCDAA211B416}" type="presParOf" srcId="{8580EF43-73BE-434B-95E5-AA62911BB401}" destId="{3A8E4B8F-EABE-4C52-AFEB-40208825EA7D}" srcOrd="0" destOrd="0" presId="urn:microsoft.com/office/officeart/2005/8/layout/hierarchy3"/>
    <dgm:cxn modelId="{E630B41B-4AFD-42D6-BF39-AFD13D1521CF}" type="presParOf" srcId="{3A8E4B8F-EABE-4C52-AFEB-40208825EA7D}" destId="{5ED4AD2F-1A48-4701-9C7E-EC238597270E}" srcOrd="0" destOrd="0" presId="urn:microsoft.com/office/officeart/2005/8/layout/hierarchy3"/>
    <dgm:cxn modelId="{9F957060-FE02-4397-BA3F-04CDF6459179}" type="presParOf" srcId="{3A8E4B8F-EABE-4C52-AFEB-40208825EA7D}" destId="{C7C05149-FFE9-4934-9EE9-9F7EBC3C3BD5}" srcOrd="1" destOrd="0" presId="urn:microsoft.com/office/officeart/2005/8/layout/hierarchy3"/>
    <dgm:cxn modelId="{C1506298-9E26-4CA8-82E8-4963E964FEA6}" type="presParOf" srcId="{8580EF43-73BE-434B-95E5-AA62911BB401}" destId="{C14F3CE0-A89B-4C11-8857-B40971A677FD}" srcOrd="1" destOrd="0" presId="urn:microsoft.com/office/officeart/2005/8/layout/hierarchy3"/>
    <dgm:cxn modelId="{23F3BB92-B906-475A-9DC7-A4568C811900}" type="presParOf" srcId="{C14F3CE0-A89B-4C11-8857-B40971A677FD}" destId="{B60442CE-5A94-4376-A719-3B0896D26F67}" srcOrd="0" destOrd="0" presId="urn:microsoft.com/office/officeart/2005/8/layout/hierarchy3"/>
    <dgm:cxn modelId="{F47A9C08-D51C-43AA-A019-B5FE74FF275F}" type="presParOf" srcId="{C14F3CE0-A89B-4C11-8857-B40971A677FD}" destId="{B466BCF2-DC10-4668-8B69-5C9117627A18}" srcOrd="1" destOrd="0" presId="urn:microsoft.com/office/officeart/2005/8/layout/hierarchy3"/>
    <dgm:cxn modelId="{30226ECD-7678-4CD7-9CD0-BB92F7828AAE}" type="presParOf" srcId="{C14F3CE0-A89B-4C11-8857-B40971A677FD}" destId="{AAA57E4B-548F-497C-8B8E-FBCBB272B1EC}" srcOrd="2" destOrd="0" presId="urn:microsoft.com/office/officeart/2005/8/layout/hierarchy3"/>
    <dgm:cxn modelId="{3F1A7330-2ACC-4069-8CDF-CBB16C077640}" type="presParOf" srcId="{C14F3CE0-A89B-4C11-8857-B40971A677FD}" destId="{B3CF37A3-7F32-4A2E-B7B3-AD3F06A6F8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EFE4F9-B204-4BA8-9225-3CF3F4287933}">
      <dsp:nvSpPr>
        <dsp:cNvPr id="0" name=""/>
        <dsp:cNvSpPr/>
      </dsp:nvSpPr>
      <dsp:spPr>
        <a:xfrm>
          <a:off x="4887" y="314642"/>
          <a:ext cx="4988395" cy="1131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Probable case</a:t>
          </a:r>
          <a:endParaRPr lang="en-GB" sz="3200" b="1" kern="1200" dirty="0"/>
        </a:p>
      </dsp:txBody>
      <dsp:txXfrm>
        <a:off x="4887" y="314642"/>
        <a:ext cx="4988395" cy="1131247"/>
      </dsp:txXfrm>
    </dsp:sp>
    <dsp:sp modelId="{4D7FE59D-4B35-406B-ADC4-6AD48618B235}">
      <dsp:nvSpPr>
        <dsp:cNvPr id="0" name=""/>
        <dsp:cNvSpPr/>
      </dsp:nvSpPr>
      <dsp:spPr>
        <a:xfrm>
          <a:off x="503727" y="1445890"/>
          <a:ext cx="498839" cy="84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435"/>
              </a:lnTo>
              <a:lnTo>
                <a:pt x="498839" y="8484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D52D9-74ED-4572-933C-3E9614142BDB}">
      <dsp:nvSpPr>
        <dsp:cNvPr id="0" name=""/>
        <dsp:cNvSpPr/>
      </dsp:nvSpPr>
      <dsp:spPr>
        <a:xfrm>
          <a:off x="1002566" y="1728702"/>
          <a:ext cx="4135226" cy="1131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Clinical compatible: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Epidemiologically linked to a confirmed human or animal brucellosis case</a:t>
          </a:r>
          <a:endParaRPr lang="en-GB" sz="1800" kern="1200" dirty="0"/>
        </a:p>
      </dsp:txBody>
      <dsp:txXfrm>
        <a:off x="1002566" y="1728702"/>
        <a:ext cx="4135226" cy="1131247"/>
      </dsp:txXfrm>
    </dsp:sp>
    <dsp:sp modelId="{9C48CA9B-EF1D-49FF-8CD9-9CD7A957597F}">
      <dsp:nvSpPr>
        <dsp:cNvPr id="0" name=""/>
        <dsp:cNvSpPr/>
      </dsp:nvSpPr>
      <dsp:spPr>
        <a:xfrm>
          <a:off x="503727" y="1445890"/>
          <a:ext cx="498839" cy="2720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893"/>
              </a:lnTo>
              <a:lnTo>
                <a:pt x="498839" y="27208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A2705-31E4-44B2-9E7E-4F9559FE69C8}">
      <dsp:nvSpPr>
        <dsp:cNvPr id="0" name=""/>
        <dsp:cNvSpPr/>
      </dsp:nvSpPr>
      <dsp:spPr>
        <a:xfrm>
          <a:off x="1002566" y="3142761"/>
          <a:ext cx="3975439" cy="2048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Lab: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</a:t>
          </a:r>
          <a:r>
            <a:rPr lang="en-GB" sz="1600" i="1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total antibody </a:t>
          </a:r>
          <a:r>
            <a:rPr lang="en-GB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titer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greater than or equal to 160 (SAT) or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</a:t>
          </a:r>
          <a:r>
            <a:rPr lang="en-GB" sz="1600" i="1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microagglutination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test (BMAT) in one or more serum specimens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Detection of </a:t>
          </a:r>
          <a:r>
            <a:rPr lang="en-GB" sz="1600" i="1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DNA in a clinical    specimen by PCR assay</a:t>
          </a:r>
          <a:endParaRPr lang="en-GB" sz="1600" kern="1200" dirty="0"/>
        </a:p>
      </dsp:txBody>
      <dsp:txXfrm>
        <a:off x="1002566" y="3142761"/>
        <a:ext cx="3975439" cy="2048044"/>
      </dsp:txXfrm>
    </dsp:sp>
    <dsp:sp modelId="{5ED4AD2F-1A48-4701-9C7E-EC238597270E}">
      <dsp:nvSpPr>
        <dsp:cNvPr id="0" name=""/>
        <dsp:cNvSpPr/>
      </dsp:nvSpPr>
      <dsp:spPr>
        <a:xfrm>
          <a:off x="5558906" y="314642"/>
          <a:ext cx="4718863" cy="113124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Confirmed case</a:t>
          </a:r>
          <a:endParaRPr lang="en-GB" sz="2800" b="1" kern="1200" dirty="0"/>
        </a:p>
      </dsp:txBody>
      <dsp:txXfrm>
        <a:off x="5558906" y="314642"/>
        <a:ext cx="4718863" cy="1131247"/>
      </dsp:txXfrm>
    </dsp:sp>
    <dsp:sp modelId="{B60442CE-5A94-4376-A719-3B0896D26F67}">
      <dsp:nvSpPr>
        <dsp:cNvPr id="0" name=""/>
        <dsp:cNvSpPr/>
      </dsp:nvSpPr>
      <dsp:spPr>
        <a:xfrm>
          <a:off x="6030793" y="1445890"/>
          <a:ext cx="471886" cy="84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435"/>
              </a:lnTo>
              <a:lnTo>
                <a:pt x="471886" y="8484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6BCF2-DC10-4668-8B69-5C9117627A18}">
      <dsp:nvSpPr>
        <dsp:cNvPr id="0" name=""/>
        <dsp:cNvSpPr/>
      </dsp:nvSpPr>
      <dsp:spPr>
        <a:xfrm>
          <a:off x="6502679" y="1728702"/>
          <a:ext cx="4318578" cy="1131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Clinical compatible: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Epidemiologically linked to a confirmed human or animal brucellosis case</a:t>
          </a:r>
          <a:endParaRPr lang="en-GB" sz="1800" kern="1200" dirty="0"/>
        </a:p>
      </dsp:txBody>
      <dsp:txXfrm>
        <a:off x="6502679" y="1728702"/>
        <a:ext cx="4318578" cy="1131247"/>
      </dsp:txXfrm>
    </dsp:sp>
    <dsp:sp modelId="{AAA57E4B-548F-497C-8B8E-FBCBB272B1EC}">
      <dsp:nvSpPr>
        <dsp:cNvPr id="0" name=""/>
        <dsp:cNvSpPr/>
      </dsp:nvSpPr>
      <dsp:spPr>
        <a:xfrm>
          <a:off x="6030793" y="1445890"/>
          <a:ext cx="471886" cy="2702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969"/>
              </a:lnTo>
              <a:lnTo>
                <a:pt x="471886" y="270296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F37A3-7F32-4A2E-B7B3-AD3F06A6F819}">
      <dsp:nvSpPr>
        <dsp:cNvPr id="0" name=""/>
        <dsp:cNvSpPr/>
      </dsp:nvSpPr>
      <dsp:spPr>
        <a:xfrm>
          <a:off x="6502679" y="3142761"/>
          <a:ext cx="4204024" cy="2012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Lab: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Culture and identification of </a:t>
          </a:r>
          <a:r>
            <a:rPr lang="en-GB" sz="1600" i="1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from clinical specimens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* Evidence of a fourfold or greater rise in </a:t>
          </a:r>
          <a:r>
            <a:rPr lang="en-GB" sz="1600" i="1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Brucella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antibody </a:t>
          </a:r>
          <a:r>
            <a:rPr lang="en-GB" sz="16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titer</a:t>
          </a:r>
          <a:r>
            <a: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between acute- and convalescent serum specimens obtained greater than or equal to 2 weeks apart</a:t>
          </a:r>
          <a:endParaRPr lang="en-GB" sz="1600" kern="1200" dirty="0"/>
        </a:p>
      </dsp:txBody>
      <dsp:txXfrm>
        <a:off x="6502679" y="3142761"/>
        <a:ext cx="4204024" cy="2012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262D7-6052-4452-8BA9-46132DCF5370}" type="datetimeFigureOut">
              <a:rPr lang="en-GB" smtClean="0"/>
              <a:pPr/>
              <a:t>18/05/2015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98C7C-49B5-45B6-B913-6ECEB8FAB6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037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255A-7794-4D3D-B6F2-612A3A7DD0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7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 Criteria for Diagnosis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Culture and identification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spp. from clinical specimens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of a fourfold or greater rise in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antibody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acute- and convalescent-phase serum specimens obtained greater than or equal to 2 weeks apart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Presumptive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antibody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greater than or equal to 160 by standard tube agglutination test (SAT) or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microagglutination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(BMAT) in one or more serum specimens obtained after onset of symptoms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in a clinical specimen by PCR assay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Classification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clinically compatible illness with at least one of the following: Epidemiologically linked to a confirmed human or animal brucellosis case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Presumptive laboratory evidence, but without definitive laboratory evidence,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Confirmed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clinically compatible illness with definitive laboratory evidence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8C7C-49B5-45B6-B913-6ECEB8FAB6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663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8C7C-49B5-45B6-B913-6ECEB8FAB6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260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8C7C-49B5-45B6-B913-6ECEB8FAB6D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260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8C7C-49B5-45B6-B913-6ECEB8FAB6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967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8C7C-49B5-45B6-B913-6ECEB8FAB6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967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pe/url?sa=i&amp;rct=j&amp;q=&amp;esrc=s&amp;source=images&amp;cd=&amp;cad=rja&amp;uact=8&amp;ved=0CAcQjRw&amp;url=http://www.dailymail.co.uk/news/article-2036629/Medics-infect-23-children-HIV-contaminated-blood-transfusions-India.html&amp;ei=lzs9VPzBOIPbPMrSgVA&amp;psig=AFQjCNHvnH3xoQ1QyFLL9oYKVeNqEjgs_A&amp;ust=1413385466131299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Zoonosis diseases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Dr.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 Silvia </a:t>
            </a:r>
            <a:r>
              <a:rPr lang="en-GB" b="1" dirty="0" err="1" smtClean="0">
                <a:solidFill>
                  <a:schemeClr val="accent2">
                    <a:lumMod val="50000"/>
                  </a:schemeClr>
                </a:solidFill>
              </a:rPr>
              <a:t>Pessah-Eljay</a:t>
            </a:r>
            <a:endParaRPr lang="en-GB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Zoonosis Disease.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Epidemiology Division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03735" y="6137031"/>
            <a:ext cx="7766936" cy="763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dirty="0" smtClean="0">
                <a:solidFill>
                  <a:schemeClr val="accent2">
                    <a:lumMod val="50000"/>
                  </a:schemeClr>
                </a:solidFill>
              </a:rPr>
              <a:t>Zoonosis Unit. Feb, 2015</a:t>
            </a:r>
          </a:p>
          <a:p>
            <a:r>
              <a:rPr lang="en-GB" sz="1050" b="1" dirty="0" err="1" smtClean="0">
                <a:solidFill>
                  <a:schemeClr val="accent2">
                    <a:lumMod val="50000"/>
                  </a:schemeClr>
                </a:solidFill>
              </a:rPr>
              <a:t>S.Pessah-Eljay</a:t>
            </a:r>
            <a:r>
              <a:rPr lang="en-GB" sz="1050" b="1" dirty="0" smtClean="0">
                <a:solidFill>
                  <a:schemeClr val="accent2">
                    <a:lumMod val="50000"/>
                  </a:schemeClr>
                </a:solidFill>
              </a:rPr>
              <a:t>. MD., MPH., MS</a:t>
            </a:r>
            <a:endParaRPr lang="en-GB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6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7333" y="192508"/>
            <a:ext cx="8780565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National data of human cases. Epidemiology 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</a:rPr>
              <a:t>Division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4812665"/>
              </p:ext>
            </p:extLst>
          </p:nvPr>
        </p:nvGraphicFramePr>
        <p:xfrm>
          <a:off x="165883" y="2060448"/>
          <a:ext cx="5549394" cy="409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916538"/>
              </p:ext>
            </p:extLst>
          </p:nvPr>
        </p:nvGraphicFramePr>
        <p:xfrm>
          <a:off x="6263660" y="2040655"/>
          <a:ext cx="5561472" cy="412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295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92508"/>
            <a:ext cx="8766917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National data of human cases. Epidemiology 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</a:rPr>
              <a:t>Division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29" y="1417665"/>
            <a:ext cx="7353399" cy="515181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5565946"/>
              </p:ext>
            </p:extLst>
          </p:nvPr>
        </p:nvGraphicFramePr>
        <p:xfrm>
          <a:off x="5086483" y="1772816"/>
          <a:ext cx="3721615" cy="222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004" y="2755680"/>
            <a:ext cx="1268963" cy="7153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632" y="5431152"/>
            <a:ext cx="1740678" cy="1138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249" y="5525193"/>
            <a:ext cx="1364276" cy="707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2508"/>
            <a:ext cx="8596668" cy="930439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Treatment &amp; Prevention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3051" y="1641767"/>
            <a:ext cx="5063964" cy="388077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Prevention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Avoid unpasteurized dairy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foods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Cook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meat thoroughly.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Cook all meat until it reaches an internal temperature of 145 to 165 F (63 to 74 C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Wear gloves.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Veterinarian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, farmer, hunter or slaughterhouse worker, wear rubber gloves when handling sick or dead animals or animal tissue or when assisting an animal giving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birth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Take safety precautions in high-risk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workplaces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Vaccinate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domestic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animals</a:t>
            </a:r>
            <a:endParaRPr lang="en-GB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1884" y="1641767"/>
            <a:ext cx="4757303" cy="4963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Treatment</a:t>
            </a:r>
          </a:p>
          <a:p>
            <a:pPr lvl="1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Adults and &gt; 8 years old:</a:t>
            </a:r>
          </a:p>
          <a:p>
            <a:pPr lvl="2"/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Doxicyclin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200mg/kg/d x 6 weeks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Sreptomycin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1 gr/d x 2-3 weeks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or</a:t>
            </a:r>
          </a:p>
          <a:p>
            <a:pPr lvl="3"/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Rifampicine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600-900mg/d x 6 weeks</a:t>
            </a:r>
          </a:p>
          <a:p>
            <a:pPr lvl="1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Children &lt;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8 years old:</a:t>
            </a:r>
          </a:p>
          <a:p>
            <a:pPr lvl="2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CMX 2x8/40 mg/kg/d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x 6 weeks +</a:t>
            </a:r>
          </a:p>
          <a:p>
            <a:pPr lvl="3"/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Sreptomycin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mgr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/kg/d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x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weeks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or</a:t>
            </a:r>
          </a:p>
          <a:p>
            <a:pPr lvl="3"/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Rifampicine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15mg/kg/d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x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weeks</a:t>
            </a:r>
          </a:p>
          <a:p>
            <a:pPr lvl="1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Pregnant women:</a:t>
            </a:r>
          </a:p>
          <a:p>
            <a:pPr lvl="2"/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Doxicyclin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200mg/kg/d x 6 weeks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Rifampicine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600-900mg/d x 45 days or </a:t>
            </a:r>
          </a:p>
          <a:p>
            <a:pPr lvl="3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CMX</a:t>
            </a:r>
          </a:p>
          <a:p>
            <a:pPr lvl="3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1371600" lvl="3" indent="0">
              <a:buNone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WHO regimen</a:t>
            </a:r>
          </a:p>
          <a:p>
            <a:pPr lvl="2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6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Brucellosis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69" y="289495"/>
            <a:ext cx="228619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113"/>
            <a:ext cx="8596668" cy="930439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Agent and transmission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241" y="1001292"/>
            <a:ext cx="4184035" cy="388077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Agent: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</a:rPr>
              <a:t>Brucella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 sp.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817" y="1075492"/>
            <a:ext cx="4184034" cy="3880773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Transmission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Respiratory</a:t>
            </a:r>
          </a:p>
          <a:p>
            <a:pPr lvl="1"/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Gastrointestinal</a:t>
            </a:r>
          </a:p>
          <a:p>
            <a:pPr lvl="1"/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Wounded skin</a:t>
            </a:r>
          </a:p>
          <a:p>
            <a:pPr lvl="1"/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Other (transfusion, transplants)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24747"/>
            <a:ext cx="3613776" cy="317019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6284" y="2472622"/>
            <a:ext cx="94666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6284" y="14312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1971" y="3123117"/>
            <a:ext cx="936104" cy="89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https://encrypted-tbn2.gstatic.com/images?q=tbn:ANd9GcSX51FRnWLe3KRGPKQh1w0GqM2N2Q4srPDGBwZLTuTbk-lv-9Apn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06352" y="4239178"/>
            <a:ext cx="936104" cy="789857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00" y="5029035"/>
            <a:ext cx="1208817" cy="676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663" y="5840066"/>
            <a:ext cx="1179254" cy="73638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1825788" y="5050820"/>
            <a:ext cx="2315800" cy="65515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81970" y="5177936"/>
            <a:ext cx="1127854" cy="55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B. </a:t>
            </a:r>
            <a:r>
              <a:rPr lang="en-GB" sz="2000" b="1" dirty="0" err="1" smtClean="0">
                <a:solidFill>
                  <a:schemeClr val="tx1"/>
                </a:solidFill>
              </a:rPr>
              <a:t>canis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1854807" y="5872925"/>
            <a:ext cx="2315800" cy="65515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166994" y="6047465"/>
            <a:ext cx="1748188" cy="457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B. </a:t>
            </a:r>
            <a:r>
              <a:rPr lang="en-GB" sz="2000" b="1" dirty="0" err="1" smtClean="0">
                <a:solidFill>
                  <a:schemeClr val="tx1"/>
                </a:solidFill>
              </a:rPr>
              <a:t>pinnipediae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5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2508"/>
            <a:ext cx="8596668" cy="930439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Epidemiological cycle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37" y="951723"/>
            <a:ext cx="7520473" cy="5467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620" y="6528906"/>
            <a:ext cx="11147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http://www.frontiersin.org/files/Articles/82508/fmicb-05-00213-HTML/image_m/fmicb-05-00213-g001.jpg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1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2508"/>
            <a:ext cx="8596668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Clinical manifestations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0" y="3332201"/>
            <a:ext cx="4248472" cy="18002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</a:rPr>
              <a:t>Classification according to the duration of the disease</a:t>
            </a:r>
            <a:endParaRPr lang="he-IL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1" u="sng" dirty="0" smtClean="0">
                <a:solidFill>
                  <a:schemeClr val="accent2">
                    <a:lumMod val="50000"/>
                  </a:schemeClr>
                </a:solidFill>
              </a:rPr>
              <a:t>1-8 weeks.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Acute or bacteraemia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</a:rPr>
              <a:t>9-52 weeks: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Subacute</a:t>
            </a:r>
            <a:endParaRPr lang="he-IL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u="sng" dirty="0" smtClean="0">
                <a:solidFill>
                  <a:schemeClr val="accent2">
                    <a:lumMod val="50000"/>
                  </a:schemeClr>
                </a:solidFill>
              </a:rPr>
              <a:t>&gt; 52 weeks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Chronic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09032" y="1378915"/>
            <a:ext cx="2953888" cy="64807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4236" y="1422094"/>
            <a:ext cx="324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disease of the 1,000 faces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14248" y="2544800"/>
            <a:ext cx="4248472" cy="43204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Incubation:</a:t>
            </a:r>
            <a:r>
              <a:rPr kumimoji="0" lang="en-GB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days to months</a:t>
            </a:r>
            <a:endParaRPr kumimoji="0" lang="he-IL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e-IL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1503480" y="3573731"/>
            <a:ext cx="2523400" cy="221829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endParaRPr lang="he-IL" sz="1600" dirty="0" smtClean="0">
              <a:solidFill>
                <a:srgbClr val="000066"/>
              </a:solidFill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e-I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5675467" y="3377568"/>
            <a:ext cx="5367130" cy="14401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742950" marR="0" lvl="1" indent="-2857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the clinical manifestations</a:t>
            </a:r>
            <a:endParaRPr kumimoji="0" lang="he-I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338684" y="3869322"/>
            <a:ext cx="4248472" cy="14721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742950" marR="0" lvl="1" indent="-2857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With 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Unspecific clinical symptoms: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Fever, chills, sweats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Weakness, fatigue, headache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Enlargement</a:t>
            </a:r>
            <a:r>
              <a:rPr kumimoji="0" lang="en-GB" sz="1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of liver and spleen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Lynphadenopaties</a:t>
            </a:r>
            <a:endParaRPr kumimoji="0" lang="en-GB" sz="1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 err="1" smtClean="0">
                <a:solidFill>
                  <a:schemeClr val="accent2">
                    <a:lumMod val="50000"/>
                  </a:schemeClr>
                </a:solidFill>
              </a:rPr>
              <a:t>Depresion</a:t>
            </a:r>
            <a:endParaRPr lang="en-GB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Joint, muscle and back pain</a:t>
            </a:r>
          </a:p>
          <a:p>
            <a:pPr lvl="2" defTabSz="914400">
              <a:spcBef>
                <a:spcPct val="20000"/>
              </a:spcBef>
              <a:buClr>
                <a:srgbClr val="92D050"/>
              </a:buClr>
              <a:defRPr/>
            </a:pPr>
            <a:endParaRPr kumimoji="0" lang="en-GB" sz="1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endParaRPr kumimoji="0" lang="he-IL" sz="1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7673324" y="3858800"/>
            <a:ext cx="4681653" cy="14401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742950" marR="0" lvl="1" indent="-28575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With Specific clinical symptoms (localized):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Arthritis / Osteomyelitis (20-35%)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Genitourinary</a:t>
            </a:r>
            <a:r>
              <a:rPr kumimoji="0" lang="en-GB" sz="1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infections (2-20%)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1400" baseline="0" dirty="0" err="1" smtClean="0">
                <a:solidFill>
                  <a:schemeClr val="accent2">
                    <a:lumMod val="50000"/>
                  </a:schemeClr>
                </a:solidFill>
              </a:rPr>
              <a:t>Neurobrucellosis</a:t>
            </a: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 (3*5%)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Carditis</a:t>
            </a:r>
            <a:r>
              <a:rPr kumimoji="0" lang="en-GB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,</a:t>
            </a:r>
            <a:r>
              <a:rPr kumimoji="0" lang="en-GB" sz="1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endocarditis (&lt;2%)</a:t>
            </a:r>
          </a:p>
          <a:p>
            <a:pPr marL="1200150" lvl="2" indent="-285750" defTabSz="914400">
              <a:spcBef>
                <a:spcPct val="20000"/>
              </a:spcBef>
              <a:buClr>
                <a:srgbClr val="92D050"/>
              </a:buClr>
              <a:buFont typeface="Wingdings" panose="05000000000000000000" pitchFamily="2" charset="2"/>
              <a:buChar char="Ø"/>
              <a:defRPr/>
            </a:pPr>
            <a:r>
              <a:rPr lang="en-GB" sz="1400" baseline="0" dirty="0" smtClean="0">
                <a:solidFill>
                  <a:schemeClr val="accent2">
                    <a:lumMod val="50000"/>
                  </a:schemeClr>
                </a:solidFill>
              </a:rPr>
              <a:t>Others</a:t>
            </a:r>
            <a:endParaRPr kumimoji="0" lang="he-IL" sz="1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2508"/>
            <a:ext cx="8596668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</a:rPr>
              <a:t>Case definition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GB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47374805"/>
              </p:ext>
            </p:extLst>
          </p:nvPr>
        </p:nvGraphicFramePr>
        <p:xfrm>
          <a:off x="677334" y="1352550"/>
          <a:ext cx="10826146" cy="550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9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0945" y="2859967"/>
            <a:ext cx="6361555" cy="45463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National data of human cases. Epidemiology Division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34" y="1122947"/>
            <a:ext cx="8379662" cy="2316289"/>
          </a:xfrm>
        </p:spPr>
        <p:txBody>
          <a:bodyPr/>
          <a:lstStyle/>
          <a:p>
            <a:r>
              <a:rPr lang="en-GB" dirty="0" smtClean="0"/>
              <a:t>Report is mandatory since 1951</a:t>
            </a:r>
          </a:p>
          <a:p>
            <a:r>
              <a:rPr lang="en-GB" dirty="0" smtClean="0"/>
              <a:t>Passive surveillance</a:t>
            </a:r>
          </a:p>
          <a:p>
            <a:r>
              <a:rPr lang="en-GB" dirty="0" smtClean="0"/>
              <a:t>In the last years there is no changes in the case definition</a:t>
            </a:r>
          </a:p>
          <a:p>
            <a:r>
              <a:rPr lang="en-GB" dirty="0" smtClean="0"/>
              <a:t>Number of real cases are underestimated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7333" y="192508"/>
            <a:ext cx="8876099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National data of human cases. Epidemiology 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</a:rPr>
              <a:t>Division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3784309"/>
              </p:ext>
            </p:extLst>
          </p:nvPr>
        </p:nvGraphicFramePr>
        <p:xfrm>
          <a:off x="3251852" y="3356167"/>
          <a:ext cx="5857875" cy="306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9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818" y="1270111"/>
            <a:ext cx="6361555" cy="45463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National data of human cases. Epidemiology Division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7333" y="192508"/>
            <a:ext cx="8876099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National data of human cases. Epidemiology 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</a:rPr>
              <a:t>Division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7870804"/>
              </p:ext>
            </p:extLst>
          </p:nvPr>
        </p:nvGraphicFramePr>
        <p:xfrm>
          <a:off x="2595097" y="2275512"/>
          <a:ext cx="5809488" cy="302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543" y="238347"/>
            <a:ext cx="2288925" cy="14864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7333" y="192508"/>
            <a:ext cx="8780565" cy="93043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Brucellosis: </a:t>
            </a: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National data of human cases. Epidemiology </a:t>
            </a:r>
            <a:r>
              <a:rPr lang="en-GB" sz="2200" b="1" dirty="0" smtClean="0">
                <a:solidFill>
                  <a:schemeClr val="accent2">
                    <a:lumMod val="50000"/>
                  </a:schemeClr>
                </a:solidFill>
              </a:rPr>
              <a:t>Division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0733486"/>
              </p:ext>
            </p:extLst>
          </p:nvPr>
        </p:nvGraphicFramePr>
        <p:xfrm>
          <a:off x="1158795" y="981547"/>
          <a:ext cx="7846660" cy="541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4083646"/>
              </p:ext>
            </p:extLst>
          </p:nvPr>
        </p:nvGraphicFramePr>
        <p:xfrm>
          <a:off x="5974593" y="1724747"/>
          <a:ext cx="3940914" cy="245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03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1182</TotalTime>
  <Words>715</Words>
  <Application>Microsoft Office PowerPoint</Application>
  <PresentationFormat>Custom</PresentationFormat>
  <Paragraphs>119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Zoonosis diseases</vt:lpstr>
      <vt:lpstr>Brucellosis</vt:lpstr>
      <vt:lpstr>Brucellosis: Agent and transmission</vt:lpstr>
      <vt:lpstr>Brucellosis: Epidemiological cycle</vt:lpstr>
      <vt:lpstr>Brucellosis: Clinical manifestations </vt:lpstr>
      <vt:lpstr>Brucellosis: Case definition </vt:lpstr>
      <vt:lpstr>Brucellosis: National data of human cases. Epidemiology Division</vt:lpstr>
      <vt:lpstr>Brucellosis: National data of human cases. Epidemiology Division</vt:lpstr>
      <vt:lpstr>Brucellosis: National data of human cases. Epidemiology Division</vt:lpstr>
      <vt:lpstr>Brucellosis: National data of human cases. Epidemiology Division</vt:lpstr>
      <vt:lpstr>Brucellosis: National data of human cases. Epidemiology Division</vt:lpstr>
      <vt:lpstr>Brucellosis: Treatment &amp; Prevention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Zoonosis diseases</dc:title>
  <dc:creator>SILVIA PESSAH</dc:creator>
  <cp:lastModifiedBy>Emma</cp:lastModifiedBy>
  <cp:revision>121</cp:revision>
  <dcterms:created xsi:type="dcterms:W3CDTF">2015-01-27T16:38:20Z</dcterms:created>
  <dcterms:modified xsi:type="dcterms:W3CDTF">2015-05-18T09:46:01Z</dcterms:modified>
</cp:coreProperties>
</file>